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Arial Narrow"/>
      <p:regular r:id="rId31"/>
      <p:bold r:id="rId32"/>
      <p:italic r:id="rId33"/>
      <p:boldItalic r:id="rId34"/>
    </p:embeddedFont>
    <p:embeddedFont>
      <p:font typeface="Nunito Sans Black"/>
      <p:bold r:id="rId35"/>
      <p:boldItalic r:id="rId36"/>
    </p:embeddedFont>
    <p:embeddedFont>
      <p:font typeface="Nunito Sans Medium"/>
      <p:regular r:id="rId37"/>
      <p:bold r:id="rId38"/>
      <p:italic r:id="rId39"/>
      <p:boldItalic r:id="rId40"/>
    </p:embeddedFont>
    <p:embeddedFont>
      <p:font typeface="Nunito Sans SemiBold"/>
      <p:regular r:id="rId41"/>
      <p:bold r:id="rId42"/>
      <p:italic r:id="rId43"/>
      <p:boldItalic r:id="rId44"/>
    </p:embeddedFont>
    <p:embeddedFont>
      <p:font typeface="Nunito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2DC3F8-ED61-4915-9594-1A068979CB1A}">
  <a:tblStyle styleId="{7E2DC3F8-ED61-4915-9594-1A068979CB1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A60B8C6-B38F-4267-9998-B3EB7DD45CC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NunitoSansSemiBold-bold.fntdata"/><Relationship Id="rId41" Type="http://schemas.openxmlformats.org/officeDocument/2006/relationships/font" Target="fonts/NunitoSansSemiBold-regular.fntdata"/><Relationship Id="rId22" Type="http://schemas.openxmlformats.org/officeDocument/2006/relationships/slide" Target="slides/slide17.xml"/><Relationship Id="rId44" Type="http://schemas.openxmlformats.org/officeDocument/2006/relationships/font" Target="fonts/NunitoSansSemi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NunitoSansSemiBold-italic.fntdata"/><Relationship Id="rId24" Type="http://schemas.openxmlformats.org/officeDocument/2006/relationships/slide" Target="slides/slide19.xml"/><Relationship Id="rId46" Type="http://schemas.openxmlformats.org/officeDocument/2006/relationships/font" Target="fonts/NunitoSans-bold.fntdata"/><Relationship Id="rId23" Type="http://schemas.openxmlformats.org/officeDocument/2006/relationships/slide" Target="slides/slide18.xml"/><Relationship Id="rId45" Type="http://schemas.openxmlformats.org/officeDocument/2006/relationships/font" Target="fonts/Nunito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Nunito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Nunito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alNarrow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ialNarrow-italic.fntdata"/><Relationship Id="rId10" Type="http://schemas.openxmlformats.org/officeDocument/2006/relationships/slide" Target="slides/slide5.xml"/><Relationship Id="rId32" Type="http://schemas.openxmlformats.org/officeDocument/2006/relationships/font" Target="fonts/ArialNarrow-bold.fntdata"/><Relationship Id="rId13" Type="http://schemas.openxmlformats.org/officeDocument/2006/relationships/slide" Target="slides/slide8.xml"/><Relationship Id="rId35" Type="http://schemas.openxmlformats.org/officeDocument/2006/relationships/font" Target="fonts/NunitoSansBlack-bold.fntdata"/><Relationship Id="rId12" Type="http://schemas.openxmlformats.org/officeDocument/2006/relationships/slide" Target="slides/slide7.xml"/><Relationship Id="rId34" Type="http://schemas.openxmlformats.org/officeDocument/2006/relationships/font" Target="fonts/ArialNarrow-boldItalic.fntdata"/><Relationship Id="rId15" Type="http://schemas.openxmlformats.org/officeDocument/2006/relationships/slide" Target="slides/slide10.xml"/><Relationship Id="rId37" Type="http://schemas.openxmlformats.org/officeDocument/2006/relationships/font" Target="fonts/NunitoSansMedium-regular.fntdata"/><Relationship Id="rId14" Type="http://schemas.openxmlformats.org/officeDocument/2006/relationships/slide" Target="slides/slide9.xml"/><Relationship Id="rId36" Type="http://schemas.openxmlformats.org/officeDocument/2006/relationships/font" Target="fonts/NunitoSansBlack-boldItalic.fntdata"/><Relationship Id="rId17" Type="http://schemas.openxmlformats.org/officeDocument/2006/relationships/slide" Target="slides/slide12.xml"/><Relationship Id="rId39" Type="http://schemas.openxmlformats.org/officeDocument/2006/relationships/font" Target="fonts/NunitoSansMedium-italic.fntdata"/><Relationship Id="rId16" Type="http://schemas.openxmlformats.org/officeDocument/2006/relationships/slide" Target="slides/slide11.xml"/><Relationship Id="rId38" Type="http://schemas.openxmlformats.org/officeDocument/2006/relationships/font" Target="fonts/NunitoSans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3f1d72e62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c3f1d72e6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433611f43_1_6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c433611f43_1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433611f43_1_6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c433611f43_1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433611f43_1_6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c433611f43_1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433611f43_1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2c433611f43_1_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433611f43_1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2c433611f43_1_7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433611f43_1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2c433611f43_1_7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433611f43_1_10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c433611f43_1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433611f43_1_10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c433611f43_1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433611f43_1_8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c433611f43_1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be777f19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6be777f1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433611f43_1_9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c433611f43_1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433611f43_1_9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c433611f43_1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433611f43_1_9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c433611f43_1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c433611f43_1_10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c433611f43_1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433611f43_1_10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2c433611f43_1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267bbdf97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2c267bbdf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433611f43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c433611f4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433611f43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c433611f4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67bbdf97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c267bbdf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433611f43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c433611f4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433611f43_1_5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c433611f43_1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433611f43_1_5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c433611f43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433611f43_1_6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c433611f43_1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gradFill>
          <a:gsLst>
            <a:gs pos="0">
              <a:srgbClr val="EBF1FB"/>
            </a:gs>
            <a:gs pos="100000">
              <a:srgbClr val="FFFFFF">
                <a:alpha val="0"/>
              </a:srgbClr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" name="Google Shape;23;p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21212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98850" y="10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" name="Google Shape;43;p7"/>
          <p:cNvGrpSpPr/>
          <p:nvPr/>
        </p:nvGrpSpPr>
        <p:grpSpPr>
          <a:xfrm>
            <a:off x="300623" y="6416575"/>
            <a:ext cx="1271994" cy="272625"/>
            <a:chOff x="300623" y="6416575"/>
            <a:chExt cx="1271994" cy="272625"/>
          </a:xfrm>
        </p:grpSpPr>
        <p:pic>
          <p:nvPicPr>
            <p:cNvPr descr="A picture containing drawing&#10;&#10;Description automatically generated" id="44" name="Google Shape;44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0623" y="6416575"/>
              <a:ext cx="1269276" cy="27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rawing&#10;&#10;Description automatically generated" id="45" name="Google Shape;45;p7"/>
            <p:cNvPicPr preferRelativeResize="0"/>
            <p:nvPr/>
          </p:nvPicPr>
          <p:blipFill rotWithShape="1">
            <a:blip r:embed="rId3">
              <a:alphaModFix/>
            </a:blip>
            <a:srcRect b="0" l="62400" r="0" t="0"/>
            <a:stretch/>
          </p:blipFill>
          <p:spPr>
            <a:xfrm>
              <a:off x="1095367" y="6416575"/>
              <a:ext cx="477250" cy="27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5.png"/><Relationship Id="rId2" Type="http://schemas.openxmlformats.org/officeDocument/2006/relationships/hyperlink" Target="http://tigergraph.com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 Sans"/>
              <a:buNone/>
              <a:defRPr b="1" i="0" sz="44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drawing&#10;&#10;Description automatically generated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0623" y="6416575"/>
            <a:ext cx="1269276" cy="2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1572875" y="6424414"/>
            <a:ext cx="355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929497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1200">
              <a:solidFill>
                <a:srgbClr val="929497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6852975" y="6374020"/>
            <a:ext cx="4719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-US" sz="1100" u="none" cap="none" strike="noStrike">
                <a:solidFill>
                  <a:srgbClr val="929497"/>
                </a:solidFill>
                <a:latin typeface="Nunito Sans"/>
                <a:ea typeface="Nunito Sans"/>
                <a:cs typeface="Nunito Sans"/>
                <a:sym typeface="Nunito Sans"/>
              </a:rPr>
              <a:t>© 2024 ALL RIGHTS RESERVED  |  </a:t>
            </a:r>
            <a:r>
              <a:rPr i="0" lang="en-US" sz="1100" cap="none" strike="noStrike">
                <a:solidFill>
                  <a:srgbClr val="929497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TIGERGRAPH.COM</a:t>
            </a:r>
            <a:endParaRPr b="1" i="0" sz="1100" cap="none" strike="noStrike">
              <a:solidFill>
                <a:srgbClr val="929497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hyperlink" Target="http://tigergraph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tigergraph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rapids.a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 rotWithShape="1">
          <a:blip r:embed="rId3">
            <a:alphaModFix/>
          </a:blip>
          <a:srcRect b="1565" l="0" r="0" t="0"/>
          <a:stretch/>
        </p:blipFill>
        <p:spPr>
          <a:xfrm>
            <a:off x="0" y="0"/>
            <a:ext cx="1219200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 rot="-5400000">
            <a:off x="1870950" y="-1878150"/>
            <a:ext cx="6868200" cy="106041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258" y="339688"/>
            <a:ext cx="10668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/>
        </p:nvSpPr>
        <p:spPr>
          <a:xfrm>
            <a:off x="232950" y="1654300"/>
            <a:ext cx="76257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Enhanced Data Analytics: Integrating NVIDIA Rapids cuGraph with TigerGraph</a:t>
            </a:r>
            <a:endParaRPr sz="50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233270" y="5212075"/>
            <a:ext cx="3355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b="1"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Dan McCreary</a:t>
            </a:r>
            <a:endParaRPr b="1" sz="24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33277" y="5648875"/>
            <a:ext cx="19683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Head of AI</a:t>
            </a:r>
            <a:endParaRPr sz="15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300623" y="6416575"/>
            <a:ext cx="1271994" cy="272625"/>
            <a:chOff x="300623" y="6416575"/>
            <a:chExt cx="1271994" cy="272625"/>
          </a:xfrm>
        </p:grpSpPr>
        <p:pic>
          <p:nvPicPr>
            <p:cNvPr descr="A picture containing drawing&#10;&#10;Description automatically generated"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0623" y="6416575"/>
              <a:ext cx="1269276" cy="27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rawing&#10;&#10;Description automatically generated" id="88" name="Google Shape;88;p13"/>
            <p:cNvPicPr preferRelativeResize="0"/>
            <p:nvPr/>
          </p:nvPicPr>
          <p:blipFill rotWithShape="1">
            <a:blip r:embed="rId6">
              <a:alphaModFix/>
            </a:blip>
            <a:srcRect b="0" l="62400" r="0" t="0"/>
            <a:stretch/>
          </p:blipFill>
          <p:spPr>
            <a:xfrm>
              <a:off x="1095367" y="6416575"/>
              <a:ext cx="477250" cy="27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3"/>
          <p:cNvSpPr txBox="1"/>
          <p:nvPr/>
        </p:nvSpPr>
        <p:spPr>
          <a:xfrm>
            <a:off x="11572875" y="6424414"/>
            <a:ext cx="355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1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852975" y="6374020"/>
            <a:ext cx="4719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-US" sz="11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© 2024 ALL RIGHTS RESERVED  |  </a:t>
            </a:r>
            <a:r>
              <a:rPr i="0" lang="en-US" sz="1100" cap="none" strike="noStrike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TIGERGRAPH.COM</a:t>
            </a:r>
            <a:endParaRPr b="1" i="0" sz="1100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/>
          <p:nvPr/>
        </p:nvSpPr>
        <p:spPr>
          <a:xfrm>
            <a:off x="443275" y="1368875"/>
            <a:ext cx="4029600" cy="4647600"/>
          </a:xfrm>
          <a:prstGeom prst="roundRect">
            <a:avLst>
              <a:gd fmla="val 8562" name="adj"/>
            </a:avLst>
          </a:prstGeom>
          <a:solidFill>
            <a:schemeClr val="lt1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25" name="Google Shape;325;p22"/>
          <p:cNvSpPr/>
          <p:nvPr/>
        </p:nvSpPr>
        <p:spPr>
          <a:xfrm>
            <a:off x="4762375" y="1347613"/>
            <a:ext cx="4029600" cy="4647600"/>
          </a:xfrm>
          <a:prstGeom prst="roundRect">
            <a:avLst>
              <a:gd fmla="val 8562" name="adj"/>
            </a:avLst>
          </a:prstGeom>
          <a:solidFill>
            <a:schemeClr val="lt1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597025" y="5057471"/>
            <a:ext cx="372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u="none" cap="none" strike="noStrike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Everything is </a:t>
            </a:r>
            <a:r>
              <a:rPr lang="en-US" sz="1900" u="none" cap="none" strike="noStrike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connected</a:t>
            </a:r>
            <a:r>
              <a:rPr lang="en-US" sz="1900" u="none" cap="none" strike="noStrike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 to everything</a:t>
            </a:r>
            <a:endParaRPr sz="1900" u="none" cap="none" strike="noStrike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299925" y="274000"/>
            <a:ext cx="116652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Dense and Sparse Matrix Representation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28" name="Google Shape;3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333" y="2196600"/>
            <a:ext cx="2646900" cy="2652900"/>
          </a:xfrm>
          <a:prstGeom prst="roundRect">
            <a:avLst>
              <a:gd fmla="val 7390" name="adj"/>
            </a:avLst>
          </a:prstGeom>
          <a:noFill/>
          <a:ln>
            <a:noFill/>
          </a:ln>
        </p:spPr>
      </p:pic>
      <p:sp>
        <p:nvSpPr>
          <p:cNvPr id="329" name="Google Shape;329;p22"/>
          <p:cNvSpPr txBox="1"/>
          <p:nvPr/>
        </p:nvSpPr>
        <p:spPr>
          <a:xfrm>
            <a:off x="886974" y="1507075"/>
            <a:ext cx="314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DENSE NETWORK</a:t>
            </a:r>
            <a:endParaRPr sz="15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30" name="Google Shape;330;p22"/>
          <p:cNvSpPr txBox="1"/>
          <p:nvPr/>
        </p:nvSpPr>
        <p:spPr>
          <a:xfrm>
            <a:off x="5142925" y="5036208"/>
            <a:ext cx="3268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Few connections per node (low degree)</a:t>
            </a:r>
            <a:endParaRPr sz="19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1" name="Google Shape;331;p22"/>
          <p:cNvSpPr txBox="1"/>
          <p:nvPr/>
        </p:nvSpPr>
        <p:spPr>
          <a:xfrm>
            <a:off x="5206074" y="1485813"/>
            <a:ext cx="314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SPARSE NETWORK</a:t>
            </a:r>
            <a:endParaRPr sz="15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788" y="2147512"/>
            <a:ext cx="2668800" cy="2680800"/>
          </a:xfrm>
          <a:prstGeom prst="roundRect">
            <a:avLst>
              <a:gd fmla="val 6508" name="adj"/>
            </a:avLst>
          </a:prstGeom>
          <a:noFill/>
          <a:ln>
            <a:noFill/>
          </a:ln>
        </p:spPr>
      </p:pic>
      <p:sp>
        <p:nvSpPr>
          <p:cNvPr id="333" name="Google Shape;333;p22"/>
          <p:cNvSpPr/>
          <p:nvPr/>
        </p:nvSpPr>
        <p:spPr>
          <a:xfrm>
            <a:off x="8567575" y="2196603"/>
            <a:ext cx="3268500" cy="1001700"/>
          </a:xfrm>
          <a:prstGeom prst="roundRect">
            <a:avLst>
              <a:gd fmla="val 25085" name="adj"/>
            </a:avLst>
          </a:prstGeom>
          <a:solidFill>
            <a:srgbClr val="F68016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34" name="Google Shape;334;p22"/>
          <p:cNvSpPr txBox="1"/>
          <p:nvPr>
            <p:ph idx="4294967295" type="body"/>
          </p:nvPr>
        </p:nvSpPr>
        <p:spPr>
          <a:xfrm>
            <a:off x="8791975" y="2346925"/>
            <a:ext cx="28188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GPUs are ideal for </a:t>
            </a:r>
            <a:r>
              <a:rPr b="1"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dense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matrix problems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/>
        </p:nvSpPr>
        <p:spPr>
          <a:xfrm>
            <a:off x="299925" y="274000"/>
            <a:ext cx="99642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Dense vs Sparse Matrix</a:t>
            </a:r>
            <a:endParaRPr sz="42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40" name="Google Shape;340;p23"/>
          <p:cNvSpPr/>
          <p:nvPr/>
        </p:nvSpPr>
        <p:spPr>
          <a:xfrm>
            <a:off x="1671159" y="1264525"/>
            <a:ext cx="8786100" cy="4632900"/>
          </a:xfrm>
          <a:prstGeom prst="roundRect">
            <a:avLst>
              <a:gd fmla="val 6363" name="adj"/>
            </a:avLst>
          </a:prstGeom>
          <a:solidFill>
            <a:schemeClr val="lt1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>
            <a:alphaModFix/>
          </a:blip>
          <a:srcRect b="13344" l="0" r="3372" t="0"/>
          <a:stretch/>
        </p:blipFill>
        <p:spPr>
          <a:xfrm>
            <a:off x="1821826" y="1457083"/>
            <a:ext cx="8358672" cy="421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/>
        </p:nvSpPr>
        <p:spPr>
          <a:xfrm>
            <a:off x="299925" y="274000"/>
            <a:ext cx="1166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NVIDIA Library for Sparse Matrix Representations </a:t>
            </a:r>
            <a:r>
              <a:rPr lang="en-US" sz="38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(March 2021)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1280950" y="1757225"/>
            <a:ext cx="5222400" cy="4283400"/>
          </a:xfrm>
          <a:prstGeom prst="roundRect">
            <a:avLst>
              <a:gd fmla="val 4601" name="adj"/>
            </a:avLst>
          </a:prstGeom>
          <a:solidFill>
            <a:schemeClr val="lt1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663" y="2019577"/>
            <a:ext cx="4641179" cy="379291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p24"/>
          <p:cNvSpPr/>
          <p:nvPr/>
        </p:nvSpPr>
        <p:spPr>
          <a:xfrm>
            <a:off x="5855625" y="3777175"/>
            <a:ext cx="5853600" cy="1235100"/>
          </a:xfrm>
          <a:prstGeom prst="roundRect">
            <a:avLst>
              <a:gd fmla="val 16539" name="adj"/>
            </a:avLst>
          </a:prstGeom>
          <a:solidFill>
            <a:schemeClr val="lt1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50" name="Google Shape;350;p24"/>
          <p:cNvSpPr txBox="1"/>
          <p:nvPr>
            <p:ph idx="4294967295" type="body"/>
          </p:nvPr>
        </p:nvSpPr>
        <p:spPr>
          <a:xfrm>
            <a:off x="6029175" y="4116400"/>
            <a:ext cx="5499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60"/>
              <a:buNone/>
            </a:pPr>
            <a:r>
              <a:rPr b="1" lang="en-US" sz="1420" u="sng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</a:rPr>
              <a:t>https://developer.nvidia.com/blog/accelerating-matrix-multiplication-with-block-sparse-format-and-nvidia-tensor-cores/</a:t>
            </a:r>
            <a:endParaRPr b="1" sz="1420" u="sng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/>
          <p:nvPr/>
        </p:nvSpPr>
        <p:spPr>
          <a:xfrm>
            <a:off x="6273350" y="1197525"/>
            <a:ext cx="5403000" cy="4649100"/>
          </a:xfrm>
          <a:prstGeom prst="roundRect">
            <a:avLst>
              <a:gd fmla="val 4601" name="adj"/>
            </a:avLst>
          </a:prstGeom>
          <a:solidFill>
            <a:schemeClr val="lt1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56" name="Google Shape;356;p25"/>
          <p:cNvSpPr txBox="1"/>
          <p:nvPr>
            <p:ph idx="4294967295" type="body"/>
          </p:nvPr>
        </p:nvSpPr>
        <p:spPr>
          <a:xfrm>
            <a:off x="299925" y="2575563"/>
            <a:ext cx="5037300" cy="18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Leverage the </a:t>
            </a:r>
            <a:r>
              <a:rPr b="1" lang="en-US" sz="2400">
                <a:latin typeface="Nunito Sans"/>
                <a:ea typeface="Nunito Sans"/>
                <a:cs typeface="Nunito Sans"/>
                <a:sym typeface="Nunito Sans"/>
              </a:rPr>
              <a:t>massive parallelism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of both TigerGraph + NVIDIA GPUs to analyze complex networks in real-time with </a:t>
            </a:r>
            <a:r>
              <a:rPr b="1" lang="en-US" sz="2400">
                <a:latin typeface="Nunito Sans"/>
                <a:ea typeface="Nunito Sans"/>
                <a:cs typeface="Nunito Sans"/>
                <a:sym typeface="Nunito Sans"/>
              </a:rPr>
              <a:t>cuGraph</a:t>
            </a:r>
            <a:endParaRPr b="1" sz="24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2714150" y="5734425"/>
            <a:ext cx="1308000" cy="9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299925" y="274000"/>
            <a:ext cx="11665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Solution!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359" name="Google Shape;359;p25"/>
          <p:cNvGrpSpPr/>
          <p:nvPr/>
        </p:nvGrpSpPr>
        <p:grpSpPr>
          <a:xfrm>
            <a:off x="6914208" y="1472111"/>
            <a:ext cx="4056352" cy="4014945"/>
            <a:chOff x="6815300" y="1265950"/>
            <a:chExt cx="4359325" cy="4314825"/>
          </a:xfrm>
        </p:grpSpPr>
        <p:pic>
          <p:nvPicPr>
            <p:cNvPr id="360" name="Google Shape;360;p25"/>
            <p:cNvPicPr preferRelativeResize="0"/>
            <p:nvPr/>
          </p:nvPicPr>
          <p:blipFill rotWithShape="1">
            <a:blip r:embed="rId3">
              <a:alphaModFix/>
            </a:blip>
            <a:srcRect b="0" l="0" r="783" t="0"/>
            <a:stretch/>
          </p:blipFill>
          <p:spPr>
            <a:xfrm>
              <a:off x="6818125" y="1265950"/>
              <a:ext cx="4356500" cy="431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25"/>
            <p:cNvSpPr/>
            <p:nvPr/>
          </p:nvSpPr>
          <p:spPr>
            <a:xfrm>
              <a:off x="6815300" y="4943150"/>
              <a:ext cx="445500" cy="63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5"/>
          <p:cNvSpPr/>
          <p:nvPr/>
        </p:nvSpPr>
        <p:spPr>
          <a:xfrm>
            <a:off x="10211525" y="4960200"/>
            <a:ext cx="759000" cy="59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0" y="6175"/>
            <a:ext cx="12192000" cy="6858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BF1FB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751500" y="1801625"/>
            <a:ext cx="10689000" cy="916500"/>
          </a:xfrm>
          <a:prstGeom prst="roundRect">
            <a:avLst>
              <a:gd fmla="val 2127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1028775" y="2007862"/>
            <a:ext cx="504000" cy="50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810186" y="1801624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1810186" y="1801624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Performance Enhancement:</a:t>
            </a:r>
            <a:r>
              <a:rPr i="0" lang="en-US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 Accelerating TigerGraph improves processing speed and efficiency for timely insights.</a:t>
            </a:r>
            <a:endParaRPr i="0" sz="18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751500" y="2844241"/>
            <a:ext cx="10689000" cy="916500"/>
          </a:xfrm>
          <a:prstGeom prst="roundRect">
            <a:avLst>
              <a:gd fmla="val 17695" name="adj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1028775" y="3050477"/>
            <a:ext cx="504000" cy="50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1810186" y="2844239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1810186" y="2844239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Scalability: </a:t>
            </a:r>
            <a:r>
              <a:rPr i="0" lang="en-US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Acceleration enables TigerGraph to handle larger and more complex datasets seamlessly.</a:t>
            </a:r>
            <a:endParaRPr i="0" sz="18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51500" y="3889190"/>
            <a:ext cx="10689000" cy="916500"/>
          </a:xfrm>
          <a:prstGeom prst="roundRect">
            <a:avLst>
              <a:gd fmla="val 19487" name="adj"/>
            </a:avLst>
          </a:prstGeom>
          <a:solidFill>
            <a:srgbClr val="F5B6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1028775" y="4095425"/>
            <a:ext cx="504000" cy="504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1810186" y="3889187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1810186" y="3889187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Competitive Advantage:</a:t>
            </a:r>
            <a:r>
              <a:rPr i="0" lang="en-US" sz="1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 Faster insights from accelerated TigerGraph drive business success in a data-driven landscape.</a:t>
            </a:r>
            <a:endParaRPr i="0" sz="18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751500" y="4934099"/>
            <a:ext cx="10689000" cy="916500"/>
          </a:xfrm>
          <a:prstGeom prst="roundRect">
            <a:avLst>
              <a:gd fmla="val 21279" name="adj"/>
            </a:avLst>
          </a:prstGeom>
          <a:solidFill>
            <a:srgbClr val="60B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6"/>
          <p:cNvSpPr/>
          <p:nvPr/>
        </p:nvSpPr>
        <p:spPr>
          <a:xfrm>
            <a:off x="1028775" y="5140332"/>
            <a:ext cx="504000" cy="504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1810186" y="4934094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1810186" y="4934094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000" lIns="97000" spcFirstLastPara="1" rIns="97000" wrap="square" tIns="97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Enabling Advanced Applications:</a:t>
            </a:r>
            <a:r>
              <a:rPr i="0" lang="en-US" sz="1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 Accelerating TigerGraph unlocks the potential of cutting-edge technologies like graph-based machine learning and AI-driven analytics.</a:t>
            </a:r>
            <a:endParaRPr i="0" sz="18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299925" y="274000"/>
            <a:ext cx="116652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Accelerating TigerGraph for Enhanced Analytics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>
            <a:off x="0" y="6175"/>
            <a:ext cx="12192000" cy="6858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BF1FB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415381" y="2156300"/>
            <a:ext cx="3892200" cy="30381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299925" y="274000"/>
            <a:ext cx="116652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Initial Approach - TigerGraph integration with cuGraph via Python APIs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92" name="Google Shape;392;p27"/>
          <p:cNvPicPr preferRelativeResize="0"/>
          <p:nvPr/>
        </p:nvPicPr>
        <p:blipFill rotWithShape="1">
          <a:blip r:embed="rId3">
            <a:alphaModFix/>
          </a:blip>
          <a:srcRect b="46850" l="0" r="50519" t="0"/>
          <a:stretch/>
        </p:blipFill>
        <p:spPr>
          <a:xfrm>
            <a:off x="561535" y="2391875"/>
            <a:ext cx="3599884" cy="25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7"/>
          <p:cNvSpPr/>
          <p:nvPr/>
        </p:nvSpPr>
        <p:spPr>
          <a:xfrm>
            <a:off x="8022556" y="2156300"/>
            <a:ext cx="3785700" cy="30381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 b="0" l="28876" r="24208" t="52496"/>
          <a:stretch/>
        </p:blipFill>
        <p:spPr>
          <a:xfrm>
            <a:off x="8120556" y="2468313"/>
            <a:ext cx="3589699" cy="23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/>
          <p:nvPr/>
        </p:nvSpPr>
        <p:spPr>
          <a:xfrm>
            <a:off x="5321081" y="2700325"/>
            <a:ext cx="1175400" cy="378600"/>
          </a:xfrm>
          <a:prstGeom prst="roundRect">
            <a:avLst>
              <a:gd fmla="val 29233" name="adj"/>
            </a:avLst>
          </a:prstGeom>
          <a:solidFill>
            <a:srgbClr val="F68016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4161431" y="3078925"/>
            <a:ext cx="3785700" cy="30381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5285455" y="2678675"/>
            <a:ext cx="121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STEP 2</a:t>
            </a:r>
            <a:endParaRPr i="0" sz="15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1791556" y="1880800"/>
            <a:ext cx="1175400" cy="378600"/>
          </a:xfrm>
          <a:prstGeom prst="roundRect">
            <a:avLst>
              <a:gd fmla="val 29233" name="adj"/>
            </a:avLst>
          </a:prstGeom>
          <a:solidFill>
            <a:srgbClr val="F68016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9" name="Google Shape;399;p27"/>
          <p:cNvSpPr txBox="1"/>
          <p:nvPr/>
        </p:nvSpPr>
        <p:spPr>
          <a:xfrm>
            <a:off x="1755930" y="1859150"/>
            <a:ext cx="121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STEP 1</a:t>
            </a:r>
            <a:endParaRPr i="0" sz="15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00" name="Google Shape;400;p27"/>
          <p:cNvSpPr/>
          <p:nvPr/>
        </p:nvSpPr>
        <p:spPr>
          <a:xfrm>
            <a:off x="9345481" y="1880800"/>
            <a:ext cx="1175400" cy="378600"/>
          </a:xfrm>
          <a:prstGeom prst="roundRect">
            <a:avLst>
              <a:gd fmla="val 29233" name="adj"/>
            </a:avLst>
          </a:prstGeom>
          <a:solidFill>
            <a:srgbClr val="F68016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9309855" y="1859150"/>
            <a:ext cx="121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STEP 3</a:t>
            </a:r>
            <a:endParaRPr i="0" sz="15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402" name="Google Shape;402;p27"/>
          <p:cNvPicPr preferRelativeResize="0"/>
          <p:nvPr/>
        </p:nvPicPr>
        <p:blipFill rotWithShape="1">
          <a:blip r:embed="rId3">
            <a:alphaModFix/>
          </a:blip>
          <a:srcRect b="49461" l="55490" r="0" t="0"/>
          <a:stretch/>
        </p:blipFill>
        <p:spPr>
          <a:xfrm>
            <a:off x="4351531" y="3263700"/>
            <a:ext cx="3405500" cy="25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/>
          <p:nvPr/>
        </p:nvSpPr>
        <p:spPr>
          <a:xfrm>
            <a:off x="0" y="6175"/>
            <a:ext cx="12192000" cy="6858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BF1FB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8039438" y="1720500"/>
            <a:ext cx="3723600" cy="44670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395138" y="1720500"/>
            <a:ext cx="3723600" cy="44670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0" name="Google Shape;410;p28"/>
          <p:cNvSpPr txBox="1"/>
          <p:nvPr>
            <p:ph idx="4294967295" type="body"/>
          </p:nvPr>
        </p:nvSpPr>
        <p:spPr>
          <a:xfrm>
            <a:off x="565987" y="2694662"/>
            <a:ext cx="3462300" cy="3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500"/>
              <a:buFont typeface="Nunito Sans"/>
              <a:buChar char="•"/>
            </a:pPr>
            <a:r>
              <a:rPr lang="en-US" sz="1500">
                <a:latin typeface="Nunito Sans"/>
                <a:ea typeface="Nunito Sans"/>
                <a:cs typeface="Nunito Sans"/>
                <a:sym typeface="Nunito Sans"/>
              </a:rPr>
              <a:t>Dependency on Disk: We are using disk based data transfer between TigerGraph and cuGraph.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500"/>
              <a:buFont typeface="Nunito Sans"/>
              <a:buChar char="•"/>
            </a:pPr>
            <a:r>
              <a:rPr lang="en-US" sz="1500">
                <a:latin typeface="Nunito Sans"/>
                <a:ea typeface="Nunito Sans"/>
                <a:cs typeface="Nunito Sans"/>
                <a:sym typeface="Nunito Sans"/>
              </a:rPr>
              <a:t>Python Dependency: Utilizing Python for cuGraph introduced overhead and complexity, impacting performance.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500"/>
              <a:buFont typeface="Nunito Sans"/>
              <a:buChar char="•"/>
            </a:pPr>
            <a:r>
              <a:rPr lang="en-US" sz="1500">
                <a:latin typeface="Nunito Sans"/>
                <a:ea typeface="Nunito Sans"/>
                <a:cs typeface="Nunito Sans"/>
                <a:sym typeface="Nunito Sans"/>
              </a:rPr>
              <a:t>Thrift Layer : Thrift communication added complexity and overhead, potentially affecting system reliability.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indent="-1333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1" name="Google Shape;411;p28"/>
          <p:cNvSpPr txBox="1"/>
          <p:nvPr/>
        </p:nvSpPr>
        <p:spPr>
          <a:xfrm>
            <a:off x="299925" y="274000"/>
            <a:ext cx="116652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Evolution from Python 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to Native C++ cuGraph Integration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588576" y="1877762"/>
            <a:ext cx="3462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CHALLENGES WITH THE PREVIOUS ARCHITECTURE:</a:t>
            </a:r>
            <a:endParaRPr sz="17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3" name="Google Shape;413;p28"/>
          <p:cNvSpPr txBox="1"/>
          <p:nvPr>
            <p:ph idx="4294967295" type="body"/>
          </p:nvPr>
        </p:nvSpPr>
        <p:spPr>
          <a:xfrm>
            <a:off x="8169400" y="2694662"/>
            <a:ext cx="3462300" cy="28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Designed to overcome limitations of the previous architecture.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Revolutionizes graph processing for enhanced scalability and performance.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Explores new frontiers in graph analytics through native C++ cuGraph integration.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indent="-1333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8255021" y="1877762"/>
            <a:ext cx="3543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NEXT-GENERATION ARCHITECTURE:</a:t>
            </a:r>
            <a:endParaRPr sz="17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5" name="Google Shape;415;p28"/>
          <p:cNvSpPr/>
          <p:nvPr/>
        </p:nvSpPr>
        <p:spPr>
          <a:xfrm>
            <a:off x="4217288" y="1720500"/>
            <a:ext cx="3723600" cy="44670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6" name="Google Shape;416;p28"/>
          <p:cNvSpPr txBox="1"/>
          <p:nvPr>
            <p:ph idx="4294967295" type="body"/>
          </p:nvPr>
        </p:nvSpPr>
        <p:spPr>
          <a:xfrm>
            <a:off x="4298670" y="2694662"/>
            <a:ext cx="3462300" cy="28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Complex setup process hindered optimal performance.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Shared disk, Python, and Thrift dependencies created scalability challenges.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indent="-1333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4402581" y="1877762"/>
            <a:ext cx="3543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IMPLICATIONS FOR SETUP AND PERFORMANCE:</a:t>
            </a:r>
            <a:endParaRPr sz="17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/>
          <p:nvPr/>
        </p:nvSpPr>
        <p:spPr>
          <a:xfrm>
            <a:off x="447725" y="2340325"/>
            <a:ext cx="5497200" cy="36702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6312025" y="2340325"/>
            <a:ext cx="5497200" cy="36702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424" name="Google Shape;4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4764" y="2925100"/>
            <a:ext cx="4760310" cy="287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software system&#10;&#10;Description automatically generated" id="425" name="Google Shape;42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125" y="2963275"/>
            <a:ext cx="4821850" cy="2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9"/>
          <p:cNvSpPr txBox="1"/>
          <p:nvPr/>
        </p:nvSpPr>
        <p:spPr>
          <a:xfrm>
            <a:off x="299925" y="274000"/>
            <a:ext cx="116652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Compilation - Native integration of Rapids with TigerGraph</a:t>
            </a:r>
            <a:endParaRPr sz="40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2328875" y="2019525"/>
            <a:ext cx="1696500" cy="534300"/>
          </a:xfrm>
          <a:prstGeom prst="roundRect">
            <a:avLst>
              <a:gd fmla="val 29233" name="adj"/>
            </a:avLst>
          </a:prstGeom>
          <a:solidFill>
            <a:srgbClr val="60B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28" name="Google Shape;428;p29"/>
          <p:cNvSpPr txBox="1"/>
          <p:nvPr/>
        </p:nvSpPr>
        <p:spPr>
          <a:xfrm>
            <a:off x="2293198" y="2088400"/>
            <a:ext cx="182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REGULAR</a:t>
            </a:r>
            <a:endParaRPr i="0" sz="15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29" name="Google Shape;429;p29"/>
          <p:cNvSpPr/>
          <p:nvPr/>
        </p:nvSpPr>
        <p:spPr>
          <a:xfrm>
            <a:off x="7383775" y="2019525"/>
            <a:ext cx="3353700" cy="534300"/>
          </a:xfrm>
          <a:prstGeom prst="roundRect">
            <a:avLst>
              <a:gd fmla="val 29233" name="adj"/>
            </a:avLst>
          </a:prstGeom>
          <a:solidFill>
            <a:srgbClr val="FDD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0" name="Google Shape;430;p29"/>
          <p:cNvSpPr txBox="1"/>
          <p:nvPr/>
        </p:nvSpPr>
        <p:spPr>
          <a:xfrm>
            <a:off x="7462976" y="2088400"/>
            <a:ext cx="31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RAPIDS CAPABLE SYSTEM</a:t>
            </a:r>
            <a:endParaRPr i="0" sz="1500" u="none" cap="none" strike="noStrike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/>
        </p:nvSpPr>
        <p:spPr>
          <a:xfrm>
            <a:off x="299925" y="274000"/>
            <a:ext cx="116652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[Execution] Native integration of Rapids with TigerGraph</a:t>
            </a:r>
            <a:endParaRPr sz="38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6" name="Google Shape;436;p30"/>
          <p:cNvSpPr/>
          <p:nvPr/>
        </p:nvSpPr>
        <p:spPr>
          <a:xfrm>
            <a:off x="6129125" y="2340325"/>
            <a:ext cx="5680200" cy="36702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7" name="Google Shape;437;p30"/>
          <p:cNvSpPr/>
          <p:nvPr/>
        </p:nvSpPr>
        <p:spPr>
          <a:xfrm>
            <a:off x="447725" y="2340325"/>
            <a:ext cx="5497200" cy="36702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8" name="Google Shape;438;p30"/>
          <p:cNvSpPr/>
          <p:nvPr/>
        </p:nvSpPr>
        <p:spPr>
          <a:xfrm>
            <a:off x="1989650" y="2019525"/>
            <a:ext cx="2551200" cy="534300"/>
          </a:xfrm>
          <a:prstGeom prst="roundRect">
            <a:avLst>
              <a:gd fmla="val 29233" name="adj"/>
            </a:avLst>
          </a:prstGeom>
          <a:solidFill>
            <a:srgbClr val="60B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9" name="Google Shape;439;p30"/>
          <p:cNvSpPr txBox="1"/>
          <p:nvPr/>
        </p:nvSpPr>
        <p:spPr>
          <a:xfrm>
            <a:off x="1866351" y="2088400"/>
            <a:ext cx="279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REGULAR CLUSTER</a:t>
            </a:r>
            <a:endParaRPr i="0" sz="1500" u="none" cap="none" strike="noStrik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40" name="Google Shape;440;p30"/>
          <p:cNvSpPr/>
          <p:nvPr/>
        </p:nvSpPr>
        <p:spPr>
          <a:xfrm>
            <a:off x="7383775" y="2019525"/>
            <a:ext cx="3353700" cy="534300"/>
          </a:xfrm>
          <a:prstGeom prst="roundRect">
            <a:avLst>
              <a:gd fmla="val 29233" name="adj"/>
            </a:avLst>
          </a:prstGeom>
          <a:solidFill>
            <a:srgbClr val="FDD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7462976" y="2088400"/>
            <a:ext cx="31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RAPIDS CAPABLE SYSTEM</a:t>
            </a:r>
            <a:endParaRPr i="0" sz="1500" u="none" cap="none" strike="noStrike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descr="A diagram of a server&#10;&#10;Description automatically generated" id="442" name="Google Shape;4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676" y="3114675"/>
            <a:ext cx="4739298" cy="218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0"/>
          <p:cNvPicPr preferRelativeResize="0"/>
          <p:nvPr/>
        </p:nvPicPr>
        <p:blipFill rotWithShape="1">
          <a:blip r:embed="rId4">
            <a:alphaModFix/>
          </a:blip>
          <a:srcRect b="0" l="59" r="59" t="0"/>
          <a:stretch/>
        </p:blipFill>
        <p:spPr>
          <a:xfrm>
            <a:off x="6220625" y="2975516"/>
            <a:ext cx="5497200" cy="239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/>
          <p:nvPr/>
        </p:nvSpPr>
        <p:spPr>
          <a:xfrm>
            <a:off x="8039438" y="1534150"/>
            <a:ext cx="3723600" cy="44670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395138" y="1534150"/>
            <a:ext cx="3723600" cy="44670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0" name="Google Shape;450;p31"/>
          <p:cNvSpPr txBox="1"/>
          <p:nvPr>
            <p:ph idx="4294967295" type="body"/>
          </p:nvPr>
        </p:nvSpPr>
        <p:spPr>
          <a:xfrm>
            <a:off x="565975" y="2673962"/>
            <a:ext cx="3462300" cy="2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Leveraging GPU acceleration and streamlined processing pipeline.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indent="-2540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Enables rapid execution of complex graph algorithms.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1" name="Google Shape;451;p31"/>
          <p:cNvSpPr txBox="1"/>
          <p:nvPr/>
        </p:nvSpPr>
        <p:spPr>
          <a:xfrm>
            <a:off x="299925" y="274000"/>
            <a:ext cx="116652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Advantages of Next-Gen Architecture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2" name="Google Shape;452;p31"/>
          <p:cNvSpPr txBox="1"/>
          <p:nvPr/>
        </p:nvSpPr>
        <p:spPr>
          <a:xfrm>
            <a:off x="609283" y="1691412"/>
            <a:ext cx="34623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16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UNPRECEDENTED PERFORMANCE: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3" name="Google Shape;453;p31"/>
          <p:cNvSpPr txBox="1"/>
          <p:nvPr/>
        </p:nvSpPr>
        <p:spPr>
          <a:xfrm>
            <a:off x="8227881" y="1691412"/>
            <a:ext cx="35430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6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SCALABILITY AND FLEXIBILITY: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4217288" y="1534150"/>
            <a:ext cx="3723600" cy="44670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5" name="Google Shape;455;p31"/>
          <p:cNvSpPr txBox="1"/>
          <p:nvPr/>
        </p:nvSpPr>
        <p:spPr>
          <a:xfrm>
            <a:off x="4398932" y="1691412"/>
            <a:ext cx="3543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6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SIMPLIFIED SETUP: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6" name="Google Shape;456;p31"/>
          <p:cNvSpPr txBox="1"/>
          <p:nvPr>
            <p:ph idx="4294967295" type="body"/>
          </p:nvPr>
        </p:nvSpPr>
        <p:spPr>
          <a:xfrm>
            <a:off x="4393017" y="2673962"/>
            <a:ext cx="3462300" cy="2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Integration of cuGraph via UDFs into TigerGraph.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-2540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Eliminates complex dependencies, reduces configuration overhead.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7" name="Google Shape;457;p31"/>
          <p:cNvSpPr txBox="1"/>
          <p:nvPr>
            <p:ph idx="4294967295" type="body"/>
          </p:nvPr>
        </p:nvSpPr>
        <p:spPr>
          <a:xfrm>
            <a:off x="8253830" y="2673950"/>
            <a:ext cx="3258900" cy="29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Dynamic GPU resource management.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-2540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Streamlined data transfer mechanisms.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-2540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Effortlessly scales to handle large-scale datasets and diverse workloads.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1494780" y="3468175"/>
            <a:ext cx="3000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-US" sz="2400"/>
              <a:t>—  </a:t>
            </a:r>
            <a:r>
              <a:rPr lang="en-US" sz="2400"/>
              <a:t>Jeff Hawkins on AI</a:t>
            </a:r>
            <a:endParaRPr sz="2400"/>
          </a:p>
        </p:txBody>
      </p:sp>
      <p:sp>
        <p:nvSpPr>
          <p:cNvPr id="96" name="Google Shape;96;p14"/>
          <p:cNvSpPr txBox="1"/>
          <p:nvPr>
            <p:ph idx="4294967295" type="body"/>
          </p:nvPr>
        </p:nvSpPr>
        <p:spPr>
          <a:xfrm>
            <a:off x="1499150" y="1701550"/>
            <a:ext cx="52998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The key to artificial intelligence has always</a:t>
            </a:r>
            <a:endParaRPr sz="30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been the </a:t>
            </a:r>
            <a:r>
              <a:rPr b="1" lang="en-US" sz="30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representation</a:t>
            </a:r>
            <a:r>
              <a:rPr lang="en-US" sz="30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30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8950" y="3749800"/>
            <a:ext cx="4965550" cy="22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299932" y="274010"/>
            <a:ext cx="6749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Jeff Hawkins on AI</a:t>
            </a:r>
            <a:endParaRPr sz="4200">
              <a:solidFill>
                <a:srgbClr val="21212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50" y="1767246"/>
            <a:ext cx="690452" cy="5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 txBox="1"/>
          <p:nvPr>
            <p:ph type="title"/>
          </p:nvPr>
        </p:nvSpPr>
        <p:spPr>
          <a:xfrm>
            <a:off x="360100" y="170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/>
              <a:t>Use a Published Graph Benchmark: LDBC</a:t>
            </a:r>
            <a:endParaRPr sz="4200"/>
          </a:p>
        </p:txBody>
      </p:sp>
      <p:sp>
        <p:nvSpPr>
          <p:cNvPr id="463" name="Google Shape;463;p32"/>
          <p:cNvSpPr/>
          <p:nvPr/>
        </p:nvSpPr>
        <p:spPr>
          <a:xfrm>
            <a:off x="395150" y="1775525"/>
            <a:ext cx="3723600" cy="42255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64" name="Google Shape;464;p32"/>
          <p:cNvSpPr txBox="1"/>
          <p:nvPr/>
        </p:nvSpPr>
        <p:spPr>
          <a:xfrm>
            <a:off x="517950" y="2990025"/>
            <a:ext cx="3323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GRAPH ANALYTICS OVERVIEW: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65" name="Google Shape;465;p32"/>
          <p:cNvSpPr txBox="1"/>
          <p:nvPr/>
        </p:nvSpPr>
        <p:spPr>
          <a:xfrm>
            <a:off x="656450" y="3966300"/>
            <a:ext cx="3323700" cy="18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Developed by the Linked Data Benchmark Council (LDBC).</a:t>
            </a:r>
            <a:endParaRPr i="0" sz="16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Comprehensive suite for evaluating graph database management systems and processing frameworks.</a:t>
            </a:r>
            <a:endParaRPr i="0" sz="16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6" name="Google Shape;466;p32"/>
          <p:cNvSpPr/>
          <p:nvPr/>
        </p:nvSpPr>
        <p:spPr>
          <a:xfrm>
            <a:off x="656450" y="1948961"/>
            <a:ext cx="794100" cy="79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2"/>
          <p:cNvSpPr/>
          <p:nvPr/>
        </p:nvSpPr>
        <p:spPr>
          <a:xfrm>
            <a:off x="4234200" y="1775525"/>
            <a:ext cx="3723600" cy="42255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68" name="Google Shape;468;p32"/>
          <p:cNvSpPr txBox="1"/>
          <p:nvPr/>
        </p:nvSpPr>
        <p:spPr>
          <a:xfrm>
            <a:off x="4357000" y="3294825"/>
            <a:ext cx="332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KEY FEATURES: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69" name="Google Shape;469;p32"/>
          <p:cNvSpPr txBox="1"/>
          <p:nvPr/>
        </p:nvSpPr>
        <p:spPr>
          <a:xfrm>
            <a:off x="4495500" y="3966300"/>
            <a:ext cx="3323700" cy="16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Real-world datasets and diverse workloads provided.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Includes a range of graph algorithms for testing system efficiency and scalability.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0" name="Google Shape;470;p32"/>
          <p:cNvSpPr/>
          <p:nvPr/>
        </p:nvSpPr>
        <p:spPr>
          <a:xfrm>
            <a:off x="8073250" y="1775525"/>
            <a:ext cx="3723600" cy="42255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71" name="Google Shape;471;p32"/>
          <p:cNvSpPr txBox="1"/>
          <p:nvPr/>
        </p:nvSpPr>
        <p:spPr>
          <a:xfrm>
            <a:off x="8196050" y="3294825"/>
            <a:ext cx="332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PURPOSE: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8334550" y="3966300"/>
            <a:ext cx="3323700" cy="18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Helps researchers and organizations assess graph-related technologies.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Facilitates informed decisions in selecting and optimizing graph databases and processing frameworks.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3" name="Google Shape;473;p32"/>
          <p:cNvSpPr/>
          <p:nvPr/>
        </p:nvSpPr>
        <p:spPr>
          <a:xfrm>
            <a:off x="4495500" y="1948962"/>
            <a:ext cx="851400" cy="851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2"/>
          <p:cNvSpPr/>
          <p:nvPr/>
        </p:nvSpPr>
        <p:spPr>
          <a:xfrm>
            <a:off x="8334549" y="1991036"/>
            <a:ext cx="851400" cy="851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/>
          <p:nvPr/>
        </p:nvSpPr>
        <p:spPr>
          <a:xfrm>
            <a:off x="1592275" y="1403025"/>
            <a:ext cx="9566100" cy="4694700"/>
          </a:xfrm>
          <a:prstGeom prst="roundRect">
            <a:avLst>
              <a:gd fmla="val 776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480" name="Google Shape;4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2150" y="1535988"/>
            <a:ext cx="7806350" cy="44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 txBox="1"/>
          <p:nvPr/>
        </p:nvSpPr>
        <p:spPr>
          <a:xfrm>
            <a:off x="299925" y="274000"/>
            <a:ext cx="116652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LDBC Graphalytics PageRank Benchmark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82" name="Google Shape;482;p33"/>
          <p:cNvSpPr/>
          <p:nvPr/>
        </p:nvSpPr>
        <p:spPr>
          <a:xfrm>
            <a:off x="2786325" y="4699100"/>
            <a:ext cx="1102800" cy="284400"/>
          </a:xfrm>
          <a:prstGeom prst="roundRect">
            <a:avLst>
              <a:gd fmla="val 22350" name="adj"/>
            </a:avLst>
          </a:prstGeom>
          <a:solidFill>
            <a:srgbClr val="F680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83" name="Google Shape;483;p33"/>
          <p:cNvSpPr/>
          <p:nvPr/>
        </p:nvSpPr>
        <p:spPr>
          <a:xfrm>
            <a:off x="961249" y="4639250"/>
            <a:ext cx="1414200" cy="4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80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3"/>
          <p:cNvSpPr txBox="1"/>
          <p:nvPr/>
        </p:nvSpPr>
        <p:spPr>
          <a:xfrm>
            <a:off x="2897500" y="4757180"/>
            <a:ext cx="950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PageRank (PR)</a:t>
            </a:r>
            <a:endParaRPr b="1" i="0" sz="10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"/>
          <p:cNvSpPr txBox="1"/>
          <p:nvPr/>
        </p:nvSpPr>
        <p:spPr>
          <a:xfrm>
            <a:off x="8251500" y="3608750"/>
            <a:ext cx="32583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i="0" lang="en-US" sz="20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Native cuGraph Integration Shows Nearly 2x Performance Boost Over Python, with Over 100X Improvement in Overall Runtime</a:t>
            </a:r>
            <a:endParaRPr i="0" sz="20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br>
              <a:rPr i="0" lang="en-US" sz="20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i="0" lang="en-US" sz="20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Note: This is an end-to-end measure</a:t>
            </a:r>
            <a:endParaRPr i="0" sz="2000" u="none" cap="none" strike="noStrik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aphicFrame>
        <p:nvGraphicFramePr>
          <p:cNvPr id="490" name="Google Shape;490;p34"/>
          <p:cNvGraphicFramePr/>
          <p:nvPr/>
        </p:nvGraphicFramePr>
        <p:xfrm>
          <a:off x="8309525" y="14868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{7E2DC3F8-ED61-4915-9594-1A068979CB1A}</a:tableStyleId>
              </a:tblPr>
              <a:tblGrid>
                <a:gridCol w="1600200"/>
                <a:gridCol w="1600200"/>
              </a:tblGrid>
              <a:tr h="24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Total Nodes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2 Nodes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6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Each node has:</a:t>
                      </a:r>
                      <a:endParaRPr sz="18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2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RAM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512G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CPU Cores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128 Core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A100 GPUs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4 with 40G RAM each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Connection </a:t>
                      </a:r>
                      <a:endParaRPr sz="12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UCX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Rapids Version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rapids-23.12</a:t>
                      </a:r>
                      <a:endParaRPr sz="1400" u="none" cap="none" strike="noStrik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1" name="Google Shape;491;p34"/>
          <p:cNvGraphicFramePr/>
          <p:nvPr/>
        </p:nvGraphicFramePr>
        <p:xfrm>
          <a:off x="430600" y="150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{7A60B8C6-B38F-4267-9998-B3EB7DD45CC9}</a:tableStyleId>
              </a:tblPr>
              <a:tblGrid>
                <a:gridCol w="1200075"/>
                <a:gridCol w="937400"/>
                <a:gridCol w="782950"/>
                <a:gridCol w="1211750"/>
                <a:gridCol w="1631950"/>
                <a:gridCol w="1718975"/>
              </a:tblGrid>
              <a:tr h="87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Scale  Exponents of 2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C9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Vertices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Edges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94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TigerGraph Cluster (Sec)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B61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cuGraph + TigerGraph (python)(Sec)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67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cuGraph + TigerGraph (Native)(Sec)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B9E0"/>
                    </a:solidFill>
                  </a:tcPr>
                </a:tc>
              </a:tr>
              <a:tr h="45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22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2.39M​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64M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311.162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12.14 (25X)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6.91 (45X)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C"/>
                    </a:solidFill>
                  </a:tcPr>
                </a:tc>
              </a:tr>
              <a:tr h="659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23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4.6M​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129M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617.82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14.44 (42X)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9.04 (68X)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C"/>
                    </a:solidFill>
                  </a:tcPr>
                </a:tc>
              </a:tr>
              <a:tr h="63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24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8.87M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260M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1205.34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24.63 (48X)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14.69 (82X)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C"/>
                    </a:solidFill>
                  </a:tcPr>
                </a:tc>
              </a:tr>
              <a:tr h="63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25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17.06M​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523M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2888.74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42.5 (67X)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21.09 (137X)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C"/>
                    </a:solidFill>
                  </a:tcPr>
                </a:tc>
              </a:tr>
              <a:tr h="63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26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32.8M​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1.05B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4842.4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73.84 (65X)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41.01 (118X)</a:t>
                      </a:r>
                      <a:endParaRPr sz="1400" u="none" cap="none" strike="noStrik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C"/>
                    </a:solidFill>
                  </a:tcPr>
                </a:tc>
              </a:tr>
            </a:tbl>
          </a:graphicData>
        </a:graphic>
      </p:graphicFrame>
      <p:sp>
        <p:nvSpPr>
          <p:cNvPr id="492" name="Google Shape;492;p34"/>
          <p:cNvSpPr txBox="1"/>
          <p:nvPr/>
        </p:nvSpPr>
        <p:spPr>
          <a:xfrm>
            <a:off x="299925" y="274000"/>
            <a:ext cx="116652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PageRank Algorithm Performance 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93" name="Google Shape;493;p34"/>
          <p:cNvSpPr/>
          <p:nvPr/>
        </p:nvSpPr>
        <p:spPr>
          <a:xfrm>
            <a:off x="3351025" y="5592475"/>
            <a:ext cx="3596400" cy="814200"/>
          </a:xfrm>
          <a:prstGeom prst="roundRect">
            <a:avLst>
              <a:gd fmla="val 25085" name="adj"/>
            </a:avLst>
          </a:prstGeom>
          <a:solidFill>
            <a:srgbClr val="F68016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94" name="Google Shape;494;p34"/>
          <p:cNvSpPr txBox="1"/>
          <p:nvPr>
            <p:ph idx="4294967295" type="body"/>
          </p:nvPr>
        </p:nvSpPr>
        <p:spPr>
          <a:xfrm>
            <a:off x="3554718" y="5784213"/>
            <a:ext cx="3268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Over 1 Billion Edges!</a:t>
            </a:r>
            <a:endParaRPr b="1" sz="16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5" name="Google Shape;495;p34"/>
          <p:cNvSpPr/>
          <p:nvPr/>
        </p:nvSpPr>
        <p:spPr>
          <a:xfrm rot="-5400000">
            <a:off x="2623225" y="5332550"/>
            <a:ext cx="609300" cy="4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80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0" name="Google Shape;500;p35"/>
          <p:cNvGraphicFramePr/>
          <p:nvPr/>
        </p:nvGraphicFramePr>
        <p:xfrm>
          <a:off x="5106296" y="204935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{7E2DC3F8-ED61-4915-9594-1A068979CB1A}</a:tableStyleId>
              </a:tblPr>
              <a:tblGrid>
                <a:gridCol w="1086275"/>
                <a:gridCol w="1086275"/>
                <a:gridCol w="1086275"/>
                <a:gridCol w="1086275"/>
                <a:gridCol w="1086275"/>
                <a:gridCol w="1086275"/>
              </a:tblGrid>
              <a:tr h="9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3C9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TigerGraph Cluster (Sec)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cuGraph + TigerGraph (Native)(Sec)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94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CPU Cost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B61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GPU Cost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67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Benefit(X)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BAE0"/>
                    </a:solidFil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22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311.162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6.91 (45X)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$1.28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$0.06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20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F"/>
                    </a:solidFil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23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617.82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9.04 (68X)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$2.55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$0.08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31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5"/>
                    </a:solidFil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24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1205.34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14.69 (82X)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$4.97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$0.13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37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F"/>
                    </a:solidFil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25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2888.74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21.09 (137X)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$11.91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$0.19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62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5"/>
                    </a:solidFill>
                  </a:tcPr>
                </a:tc>
              </a:tr>
              <a:tr h="346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26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4842.4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41.01 (118X)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$19.96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$0.37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53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1" name="Google Shape;501;p35"/>
          <p:cNvGraphicFramePr/>
          <p:nvPr/>
        </p:nvGraphicFramePr>
        <p:xfrm>
          <a:off x="638175" y="20469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{7E2DC3F8-ED61-4915-9594-1A068979CB1A}</a:tableStyleId>
              </a:tblPr>
              <a:tblGrid>
                <a:gridCol w="1097275"/>
                <a:gridCol w="660400"/>
                <a:gridCol w="995675"/>
                <a:gridCol w="508000"/>
                <a:gridCol w="765425"/>
              </a:tblGrid>
              <a:tr h="555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Instance name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Total Nodes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On-Demand hourly rate($)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vCPU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Memory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m7a.32xlarge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7.41888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128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512 GiB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F8FD"/>
                    </a:solidFill>
                  </a:tcPr>
                </a:tc>
              </a:tr>
              <a:tr h="381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p4d.24xlarge </a:t>
                      </a:r>
                      <a:endParaRPr sz="12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32.77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96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1152 GiB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" name="Google Shape;502;p35"/>
          <p:cNvGraphicFramePr/>
          <p:nvPr/>
        </p:nvGraphicFramePr>
        <p:xfrm>
          <a:off x="665120" y="385131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{7E2DC3F8-ED61-4915-9594-1A068979CB1A}</a:tableStyleId>
              </a:tblPr>
              <a:tblGrid>
                <a:gridCol w="2021850"/>
                <a:gridCol w="1966050"/>
              </a:tblGrid>
              <a:tr h="229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GPU Specifications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29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GPU – A100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GPU memory</a:t>
                      </a:r>
                      <a:endParaRPr b="1"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320 GB HBM2</a:t>
                      </a:r>
                      <a:endParaRPr sz="1400" u="none" cap="none" strike="noStrik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E2F4"/>
                    </a:solidFill>
                  </a:tcPr>
                </a:tc>
              </a:tr>
            </a:tbl>
          </a:graphicData>
        </a:graphic>
      </p:graphicFrame>
      <p:sp>
        <p:nvSpPr>
          <p:cNvPr id="503" name="Google Shape;503;p35"/>
          <p:cNvSpPr txBox="1"/>
          <p:nvPr/>
        </p:nvSpPr>
        <p:spPr>
          <a:xfrm>
            <a:off x="299925" y="274000"/>
            <a:ext cx="116652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Accelerated Graph Processing: 100X+ Speed and 50X Cost Reduction</a:t>
            </a:r>
            <a:endParaRPr sz="44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04" name="Google Shape;504;p35"/>
          <p:cNvSpPr/>
          <p:nvPr/>
        </p:nvSpPr>
        <p:spPr>
          <a:xfrm>
            <a:off x="5106300" y="5044475"/>
            <a:ext cx="3029400" cy="983700"/>
          </a:xfrm>
          <a:prstGeom prst="roundRect">
            <a:avLst>
              <a:gd fmla="val 25085" name="adj"/>
            </a:avLst>
          </a:prstGeom>
          <a:solidFill>
            <a:srgbClr val="F68016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05" name="Google Shape;505;p35"/>
          <p:cNvSpPr txBox="1"/>
          <p:nvPr>
            <p:ph idx="4294967295" type="body"/>
          </p:nvPr>
        </p:nvSpPr>
        <p:spPr>
          <a:xfrm>
            <a:off x="5310000" y="5210125"/>
            <a:ext cx="295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rPr b="1" lang="en-US" sz="1929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HBM2 is “High Bandwidth Memory 2”</a:t>
            </a:r>
            <a:endParaRPr b="1" sz="174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/>
          <p:nvPr/>
        </p:nvSpPr>
        <p:spPr>
          <a:xfrm>
            <a:off x="430575" y="1852825"/>
            <a:ext cx="11456100" cy="4232100"/>
          </a:xfrm>
          <a:prstGeom prst="roundRect">
            <a:avLst>
              <a:gd fmla="val 6167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descr="A diagram of a computer network&#10;&#10;Description automatically generated" id="511" name="Google Shape;5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54" y="1963075"/>
            <a:ext cx="10769700" cy="40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6"/>
          <p:cNvSpPr txBox="1"/>
          <p:nvPr/>
        </p:nvSpPr>
        <p:spPr>
          <a:xfrm>
            <a:off x="299925" y="274000"/>
            <a:ext cx="116652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Scaling Accelerated Graph Neural Networks Using the RAPIDS Framework</a:t>
            </a:r>
            <a:endParaRPr sz="40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"/>
          <p:cNvSpPr txBox="1"/>
          <p:nvPr>
            <p:ph idx="4294967295" type="body"/>
          </p:nvPr>
        </p:nvSpPr>
        <p:spPr>
          <a:xfrm>
            <a:off x="342358" y="2838315"/>
            <a:ext cx="6025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V</a:t>
            </a: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isit TigerGraph:</a:t>
            </a:r>
            <a:endParaRPr b="1" sz="2200">
              <a:solidFill>
                <a:srgbClr val="60B9E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18" name="Google Shape;518;p37"/>
          <p:cNvSpPr txBox="1"/>
          <p:nvPr/>
        </p:nvSpPr>
        <p:spPr>
          <a:xfrm>
            <a:off x="299925" y="274000"/>
            <a:ext cx="11665200" cy="1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Summary and Call to Action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19" name="Google Shape;519;p37"/>
          <p:cNvSpPr txBox="1"/>
          <p:nvPr>
            <p:ph idx="4294967295" type="body"/>
          </p:nvPr>
        </p:nvSpPr>
        <p:spPr>
          <a:xfrm>
            <a:off x="299925" y="1490800"/>
            <a:ext cx="10515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600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By combining TigerGraph and NVIDIA GPUs we can save consumers billions of dollars each year</a:t>
            </a:r>
            <a:endParaRPr b="1" sz="2600">
              <a:solidFill>
                <a:srgbClr val="60B9E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0" name="Google Shape;520;p37"/>
          <p:cNvSpPr txBox="1"/>
          <p:nvPr>
            <p:ph idx="4294967295" type="body"/>
          </p:nvPr>
        </p:nvSpPr>
        <p:spPr>
          <a:xfrm>
            <a:off x="329310" y="4457577"/>
            <a:ext cx="6716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200">
                <a:latin typeface="Nunito Sans"/>
                <a:ea typeface="Nunito Sans"/>
                <a:cs typeface="Nunito Sans"/>
                <a:sym typeface="Nunito Sans"/>
              </a:rPr>
              <a:t>Connect with Dan McCreary on LinkedIn:</a:t>
            </a:r>
            <a:endParaRPr b="1" sz="2200">
              <a:solidFill>
                <a:srgbClr val="60B9E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1" name="Google Shape;521;p37"/>
          <p:cNvSpPr/>
          <p:nvPr/>
        </p:nvSpPr>
        <p:spPr>
          <a:xfrm>
            <a:off x="430535" y="4940450"/>
            <a:ext cx="7228500" cy="730500"/>
          </a:xfrm>
          <a:prstGeom prst="roundRect">
            <a:avLst>
              <a:gd fmla="val 21434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22" name="Google Shape;522;p37"/>
          <p:cNvSpPr txBox="1"/>
          <p:nvPr>
            <p:ph idx="4294967295" type="body"/>
          </p:nvPr>
        </p:nvSpPr>
        <p:spPr>
          <a:xfrm>
            <a:off x="599135" y="5090450"/>
            <a:ext cx="6716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 u="sng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</a:rPr>
              <a:t>https://www.linkedin.com/in/danmccreary/</a:t>
            </a:r>
            <a:endParaRPr b="1" sz="2300" u="sng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3" name="Google Shape;523;p37"/>
          <p:cNvSpPr/>
          <p:nvPr/>
        </p:nvSpPr>
        <p:spPr>
          <a:xfrm>
            <a:off x="433694" y="3340263"/>
            <a:ext cx="3783900" cy="730500"/>
          </a:xfrm>
          <a:prstGeom prst="roundRect">
            <a:avLst>
              <a:gd fmla="val 21434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24" name="Google Shape;524;p37"/>
          <p:cNvSpPr txBox="1"/>
          <p:nvPr>
            <p:ph idx="4294967295" type="body"/>
          </p:nvPr>
        </p:nvSpPr>
        <p:spPr>
          <a:xfrm>
            <a:off x="655650" y="3507352"/>
            <a:ext cx="3418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 u="sng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http://tigergraph.com</a:t>
            </a:r>
            <a:endParaRPr b="1" sz="2300" u="sng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299925" y="274000"/>
            <a:ext cx="99642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Sample Challenge: Banking Transaction Fraud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637325" y="2097200"/>
            <a:ext cx="6192900" cy="3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B9E0"/>
              </a:buClr>
              <a:buSzPts val="1800"/>
              <a:buChar char="●"/>
            </a:pP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Have you ever wondered what happens when you use your credit card at a retailer?</a:t>
            </a:r>
            <a:endParaRPr sz="2100">
              <a:solidFill>
                <a:srgbClr val="21212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B9E0"/>
              </a:buClr>
              <a:buSzPts val="1800"/>
              <a:buChar char="●"/>
            </a:pP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authorization usually is returned in just a </a:t>
            </a:r>
            <a:r>
              <a:rPr b="1"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few seconds</a:t>
            </a: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(Service Level)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800"/>
              <a:buFont typeface="Nunito Sans"/>
              <a:buChar char="●"/>
            </a:pP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Did you know that many banks execute tens of thousands of checks for each transactions to make sure the transaction is not fraudulent?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800"/>
              <a:buFont typeface="Nunito Sans"/>
              <a:buChar char="●"/>
            </a:pP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But are these checks enough?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5508" r="8815" t="0"/>
          <a:stretch/>
        </p:blipFill>
        <p:spPr>
          <a:xfrm>
            <a:off x="332780" y="2236475"/>
            <a:ext cx="5011800" cy="3133500"/>
          </a:xfrm>
          <a:prstGeom prst="roundRect">
            <a:avLst>
              <a:gd fmla="val 726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30225" y="1502125"/>
            <a:ext cx="5876100" cy="3261900"/>
          </a:xfrm>
          <a:prstGeom prst="roundRect">
            <a:avLst>
              <a:gd fmla="val 489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12" name="Google Shape;112;p16"/>
          <p:cNvSpPr txBox="1"/>
          <p:nvPr>
            <p:ph idx="4294967295" type="body"/>
          </p:nvPr>
        </p:nvSpPr>
        <p:spPr>
          <a:xfrm>
            <a:off x="6634650" y="1420000"/>
            <a:ext cx="5009100" cy="2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According to WalletHub, the total worldwide credit card fraud rates continue to rise every year.</a:t>
            </a:r>
            <a:endParaRPr sz="24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Annual global fraud losses (credit &amp; debit card): </a:t>
            </a:r>
            <a:r>
              <a:rPr b="1" lang="en-US" sz="2400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</a:rPr>
              <a:t>$34.36</a:t>
            </a:r>
            <a:r>
              <a:rPr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billion (2022)</a:t>
            </a:r>
            <a:endParaRPr sz="24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225" y="1744375"/>
            <a:ext cx="5689200" cy="2777400"/>
          </a:xfrm>
          <a:prstGeom prst="roundRect">
            <a:avLst>
              <a:gd fmla="val 6608" name="adj"/>
            </a:avLst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13800" y="5672238"/>
            <a:ext cx="622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https://wallethub.com/edu/cc/credit-card-fraud-statistics/25725</a:t>
            </a:r>
            <a:endParaRPr b="1" i="0" sz="1600" u="none" cap="none" strike="noStrike">
              <a:solidFill>
                <a:srgbClr val="60B9E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30225" y="4995138"/>
            <a:ext cx="610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i="0" lang="en-US" sz="16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The total value of fraud  in the US soared to $246 million in 2023, signifying a substantial 12% rise from the previous year.</a:t>
            </a:r>
            <a:endParaRPr i="0" sz="16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299925" y="274000"/>
            <a:ext cx="99642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Credit Card Fraud Continues to Grow</a:t>
            </a:r>
            <a:endParaRPr sz="42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0" y="6175"/>
            <a:ext cx="12192000" cy="6858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BF1FB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2923200" y="1150525"/>
            <a:ext cx="8874600" cy="4877400"/>
          </a:xfrm>
          <a:prstGeom prst="roundRect">
            <a:avLst>
              <a:gd fmla="val 4898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212800" y="199825"/>
            <a:ext cx="105156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n-US" sz="4200">
                <a:latin typeface="Nunito Sans Black"/>
                <a:ea typeface="Nunito Sans Black"/>
                <a:cs typeface="Nunito Sans Black"/>
                <a:sym typeface="Nunito Sans Black"/>
              </a:rPr>
              <a:t>Introduction</a:t>
            </a:r>
            <a:endParaRPr b="0" sz="420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075" y="1873513"/>
            <a:ext cx="3431400" cy="3431400"/>
          </a:xfrm>
          <a:prstGeom prst="roundRect">
            <a:avLst>
              <a:gd fmla="val 7160" name="adj"/>
            </a:avLst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5246771" y="2109325"/>
            <a:ext cx="61929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B9E0"/>
              </a:buClr>
              <a:buSzPts val="1600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Head of AI for TigerGraph</a:t>
            </a:r>
            <a:endParaRPr sz="1900">
              <a:solidFill>
                <a:srgbClr val="21212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B9E0"/>
              </a:buClr>
              <a:buSzPts val="1600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TigerGraph is a market leader in scale-out enterprise graph databases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 combine LLMs with scale-out graph representations of the world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Large market share of financial institutions doing fraud detection and anti-money laundering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Proponent of “Hardware Optimized Graph” (HOG)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6" name="Google Shape;126;p17"/>
          <p:cNvSpPr txBox="1"/>
          <p:nvPr>
            <p:ph idx="4294967295" type="body"/>
          </p:nvPr>
        </p:nvSpPr>
        <p:spPr>
          <a:xfrm>
            <a:off x="5443396" y="1507592"/>
            <a:ext cx="2850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b="1" lang="en-US">
                <a:latin typeface="Nunito Sans"/>
                <a:ea typeface="Nunito Sans"/>
                <a:cs typeface="Nunito Sans"/>
                <a:sym typeface="Nunito Sans"/>
              </a:rPr>
              <a:t>Dan McCreary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725708" y="2027088"/>
            <a:ext cx="3007500" cy="2474700"/>
          </a:xfrm>
          <a:prstGeom prst="roundRect">
            <a:avLst>
              <a:gd fmla="val 10814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8837085" y="2149975"/>
            <a:ext cx="281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GRAPH</a:t>
            </a:r>
            <a:endParaRPr i="0" sz="2000" u="none" cap="none" strike="noStrike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9268206" y="2642581"/>
            <a:ext cx="1955353" cy="1643245"/>
            <a:chOff x="3505200" y="4267200"/>
            <a:chExt cx="1676400" cy="1600200"/>
          </a:xfrm>
        </p:grpSpPr>
        <p:sp>
          <p:nvSpPr>
            <p:cNvPr id="134" name="Google Shape;134;p18"/>
            <p:cNvSpPr/>
            <p:nvPr/>
          </p:nvSpPr>
          <p:spPr>
            <a:xfrm>
              <a:off x="4191000" y="4267200"/>
              <a:ext cx="228600" cy="228600"/>
            </a:xfrm>
            <a:prstGeom prst="ellipse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3886200" y="4724400"/>
              <a:ext cx="228600" cy="228600"/>
            </a:xfrm>
            <a:prstGeom prst="ellipse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4191000" y="5105400"/>
              <a:ext cx="228600" cy="228600"/>
            </a:xfrm>
            <a:prstGeom prst="ellipse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4724400" y="4495800"/>
              <a:ext cx="228600" cy="228600"/>
            </a:xfrm>
            <a:prstGeom prst="ellipse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4648200" y="4953000"/>
              <a:ext cx="228600" cy="228600"/>
            </a:xfrm>
            <a:prstGeom prst="ellipse">
              <a:avLst/>
            </a:prstGeom>
            <a:solidFill>
              <a:srgbClr val="A5A5A5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3581400" y="5257800"/>
              <a:ext cx="228600" cy="228600"/>
            </a:xfrm>
            <a:prstGeom prst="ellipse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4419600" y="5486400"/>
              <a:ext cx="228600" cy="228600"/>
            </a:xfrm>
            <a:prstGeom prst="ellipse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3505200" y="4572000"/>
              <a:ext cx="228600" cy="228600"/>
            </a:xfrm>
            <a:prstGeom prst="ellipse">
              <a:avLst/>
            </a:prstGeom>
            <a:solidFill>
              <a:srgbClr val="A5A5A5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953000" y="5334000"/>
              <a:ext cx="228600" cy="228600"/>
            </a:xfrm>
            <a:prstGeom prst="ellipse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cxnSp>
          <p:nvCxnSpPr>
            <p:cNvPr id="143" name="Google Shape;143;p18"/>
            <p:cNvCxnSpPr>
              <a:stCxn id="141" idx="7"/>
              <a:endCxn id="134" idx="2"/>
            </p:cNvCxnSpPr>
            <p:nvPr/>
          </p:nvCxnSpPr>
          <p:spPr>
            <a:xfrm flipH="1" rot="10800000">
              <a:off x="3700322" y="4381378"/>
              <a:ext cx="490800" cy="224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4" name="Google Shape;144;p18"/>
            <p:cNvCxnSpPr>
              <a:stCxn id="134" idx="6"/>
              <a:endCxn id="137" idx="2"/>
            </p:cNvCxnSpPr>
            <p:nvPr/>
          </p:nvCxnSpPr>
          <p:spPr>
            <a:xfrm>
              <a:off x="4419600" y="4381500"/>
              <a:ext cx="304800" cy="22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5" name="Google Shape;145;p18"/>
            <p:cNvCxnSpPr>
              <a:stCxn id="137" idx="4"/>
              <a:endCxn id="138" idx="0"/>
            </p:cNvCxnSpPr>
            <p:nvPr/>
          </p:nvCxnSpPr>
          <p:spPr>
            <a:xfrm flipH="1">
              <a:off x="4762500" y="4724400"/>
              <a:ext cx="76200" cy="228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6" name="Google Shape;146;p18"/>
            <p:cNvCxnSpPr>
              <a:stCxn id="138" idx="5"/>
              <a:endCxn id="142" idx="1"/>
            </p:cNvCxnSpPr>
            <p:nvPr/>
          </p:nvCxnSpPr>
          <p:spPr>
            <a:xfrm>
              <a:off x="4843322" y="5148122"/>
              <a:ext cx="143100" cy="21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7" name="Google Shape;147;p18"/>
            <p:cNvCxnSpPr>
              <a:stCxn id="142" idx="2"/>
              <a:endCxn id="140" idx="6"/>
            </p:cNvCxnSpPr>
            <p:nvPr/>
          </p:nvCxnSpPr>
          <p:spPr>
            <a:xfrm flipH="1">
              <a:off x="4648200" y="5448300"/>
              <a:ext cx="304800" cy="152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8" name="Google Shape;148;p18"/>
            <p:cNvCxnSpPr>
              <a:endCxn id="136" idx="5"/>
            </p:cNvCxnSpPr>
            <p:nvPr/>
          </p:nvCxnSpPr>
          <p:spPr>
            <a:xfrm rot="10800000">
              <a:off x="4386122" y="5300522"/>
              <a:ext cx="105000" cy="21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9" name="Google Shape;149;p18"/>
            <p:cNvCxnSpPr>
              <a:stCxn id="136" idx="1"/>
              <a:endCxn id="135" idx="5"/>
            </p:cNvCxnSpPr>
            <p:nvPr/>
          </p:nvCxnSpPr>
          <p:spPr>
            <a:xfrm rot="10800000">
              <a:off x="4081378" y="4919578"/>
              <a:ext cx="143100" cy="21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0" name="Google Shape;150;p18"/>
            <p:cNvCxnSpPr>
              <a:stCxn id="135" idx="3"/>
              <a:endCxn id="139" idx="7"/>
            </p:cNvCxnSpPr>
            <p:nvPr/>
          </p:nvCxnSpPr>
          <p:spPr>
            <a:xfrm flipH="1">
              <a:off x="3776578" y="4919522"/>
              <a:ext cx="143100" cy="371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1" name="Google Shape;151;p18"/>
            <p:cNvCxnSpPr>
              <a:stCxn id="141" idx="4"/>
              <a:endCxn id="139" idx="1"/>
            </p:cNvCxnSpPr>
            <p:nvPr/>
          </p:nvCxnSpPr>
          <p:spPr>
            <a:xfrm flipH="1">
              <a:off x="3615000" y="4800600"/>
              <a:ext cx="4500" cy="490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2" name="Google Shape;152;p18"/>
            <p:cNvCxnSpPr>
              <a:stCxn id="136" idx="7"/>
              <a:endCxn id="134" idx="4"/>
            </p:cNvCxnSpPr>
            <p:nvPr/>
          </p:nvCxnSpPr>
          <p:spPr>
            <a:xfrm rot="10800000">
              <a:off x="4305422" y="4495678"/>
              <a:ext cx="80700" cy="6432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3" name="Google Shape;153;p18"/>
            <p:cNvCxnSpPr>
              <a:stCxn id="136" idx="3"/>
              <a:endCxn id="139" idx="6"/>
            </p:cNvCxnSpPr>
            <p:nvPr/>
          </p:nvCxnSpPr>
          <p:spPr>
            <a:xfrm flipH="1">
              <a:off x="3809878" y="5300522"/>
              <a:ext cx="414600" cy="71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54" name="Google Shape;154;p18"/>
            <p:cNvSpPr/>
            <p:nvPr/>
          </p:nvSpPr>
          <p:spPr>
            <a:xfrm>
              <a:off x="3962400" y="5638800"/>
              <a:ext cx="228600" cy="228600"/>
            </a:xfrm>
            <a:prstGeom prst="ellipse">
              <a:avLst/>
            </a:prstGeom>
            <a:solidFill>
              <a:srgbClr val="60BAE0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58300" lIns="116600" spcFirstLastPara="1" rIns="116600" wrap="square" tIns="583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r>
                <a:t/>
              </a:r>
              <a:endParaRPr b="1" i="0" sz="3061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cxnSp>
          <p:nvCxnSpPr>
            <p:cNvPr id="155" name="Google Shape;155;p18"/>
            <p:cNvCxnSpPr>
              <a:stCxn id="154" idx="7"/>
              <a:endCxn id="136" idx="4"/>
            </p:cNvCxnSpPr>
            <p:nvPr/>
          </p:nvCxnSpPr>
          <p:spPr>
            <a:xfrm flipH="1" rot="10800000">
              <a:off x="4157522" y="5333878"/>
              <a:ext cx="147900" cy="338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156" name="Google Shape;156;p18"/>
          <p:cNvSpPr txBox="1"/>
          <p:nvPr/>
        </p:nvSpPr>
        <p:spPr>
          <a:xfrm>
            <a:off x="299925" y="274000"/>
            <a:ext cx="11665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The “Big Four” Representations in AI Today</a:t>
            </a:r>
            <a:endParaRPr sz="40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418533" y="1568563"/>
            <a:ext cx="3007500" cy="2474700"/>
          </a:xfrm>
          <a:prstGeom prst="roundRect">
            <a:avLst>
              <a:gd fmla="val 10814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529910" y="1691450"/>
            <a:ext cx="281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IMAGE AND VIDEO</a:t>
            </a:r>
            <a:endParaRPr i="0" sz="2000" u="none" cap="none" strike="noStrike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159" name="Google Shape;159;p18"/>
          <p:cNvGrpSpPr/>
          <p:nvPr/>
        </p:nvGrpSpPr>
        <p:grpSpPr>
          <a:xfrm>
            <a:off x="1016364" y="2386025"/>
            <a:ext cx="1771800" cy="1345575"/>
            <a:chOff x="2503388" y="1189113"/>
            <a:chExt cx="1771800" cy="1345575"/>
          </a:xfrm>
        </p:grpSpPr>
        <p:sp>
          <p:nvSpPr>
            <p:cNvPr id="160" name="Google Shape;160;p18"/>
            <p:cNvSpPr/>
            <p:nvPr/>
          </p:nvSpPr>
          <p:spPr>
            <a:xfrm>
              <a:off x="2503388" y="118916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2734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2965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3196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3427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3658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3889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4120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03388" y="142728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2734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2965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3196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3427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3658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3889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4120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2503388" y="166546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2734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2965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3196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427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658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889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4120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503388" y="190358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734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965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3196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3427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3658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3889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4120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2503388" y="214176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2734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2965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3196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3427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658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889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4120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2503388" y="237988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2734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2965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3196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427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3658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3889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4120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8"/>
          <p:cNvSpPr/>
          <p:nvPr/>
        </p:nvSpPr>
        <p:spPr>
          <a:xfrm>
            <a:off x="3127233" y="2027088"/>
            <a:ext cx="3007500" cy="2474700"/>
          </a:xfrm>
          <a:prstGeom prst="roundRect">
            <a:avLst>
              <a:gd fmla="val 10814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3238610" y="2149975"/>
            <a:ext cx="281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TABULAR</a:t>
            </a:r>
            <a:endParaRPr i="0" sz="2000" u="none" cap="none" strike="noStrike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210" name="Google Shape;210;p18"/>
          <p:cNvGrpSpPr/>
          <p:nvPr/>
        </p:nvGrpSpPr>
        <p:grpSpPr>
          <a:xfrm>
            <a:off x="3642536" y="2712141"/>
            <a:ext cx="1976906" cy="1533394"/>
            <a:chOff x="2419678" y="3881878"/>
            <a:chExt cx="1976906" cy="1533394"/>
          </a:xfrm>
        </p:grpSpPr>
        <p:sp>
          <p:nvSpPr>
            <p:cNvPr id="211" name="Google Shape;211;p18"/>
            <p:cNvSpPr/>
            <p:nvPr/>
          </p:nvSpPr>
          <p:spPr>
            <a:xfrm>
              <a:off x="2419681" y="3881878"/>
              <a:ext cx="470700" cy="191700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2419681" y="4073549"/>
              <a:ext cx="470700" cy="191700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2419679" y="4265219"/>
              <a:ext cx="470700" cy="191700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2419679" y="4456890"/>
              <a:ext cx="470700" cy="191700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2419679" y="4648560"/>
              <a:ext cx="470700" cy="191700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2419679" y="4840231"/>
              <a:ext cx="470700" cy="191700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2419678" y="5031902"/>
              <a:ext cx="470700" cy="191700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2419678" y="5223572"/>
              <a:ext cx="470700" cy="191700"/>
            </a:xfrm>
            <a:prstGeom prst="rect">
              <a:avLst/>
            </a:prstGeom>
            <a:solidFill>
              <a:srgbClr val="BFBFB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2890385" y="3881878"/>
              <a:ext cx="753000" cy="191700"/>
            </a:xfrm>
            <a:prstGeom prst="rect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2890385" y="4073549"/>
              <a:ext cx="753000" cy="191700"/>
            </a:xfrm>
            <a:prstGeom prst="rect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2890384" y="4265219"/>
              <a:ext cx="753000" cy="191700"/>
            </a:xfrm>
            <a:prstGeom prst="rect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890384" y="4456890"/>
              <a:ext cx="753000" cy="191700"/>
            </a:xfrm>
            <a:prstGeom prst="rect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2890384" y="4648560"/>
              <a:ext cx="753000" cy="191700"/>
            </a:xfrm>
            <a:prstGeom prst="rect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890384" y="4840231"/>
              <a:ext cx="753000" cy="191700"/>
            </a:xfrm>
            <a:prstGeom prst="rect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2890382" y="5031902"/>
              <a:ext cx="753000" cy="191700"/>
            </a:xfrm>
            <a:prstGeom prst="rect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2890382" y="5223572"/>
              <a:ext cx="753000" cy="191700"/>
            </a:xfrm>
            <a:prstGeom prst="rect">
              <a:avLst/>
            </a:prstGeom>
            <a:solidFill>
              <a:srgbClr val="A3C9EB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3643518" y="3881878"/>
              <a:ext cx="376500" cy="191700"/>
            </a:xfrm>
            <a:prstGeom prst="rect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3643518" y="4073549"/>
              <a:ext cx="376500" cy="191700"/>
            </a:xfrm>
            <a:prstGeom prst="rect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3643517" y="4265219"/>
              <a:ext cx="376500" cy="191700"/>
            </a:xfrm>
            <a:prstGeom prst="rect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3643517" y="4456890"/>
              <a:ext cx="376500" cy="191700"/>
            </a:xfrm>
            <a:prstGeom prst="rect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3643517" y="4648560"/>
              <a:ext cx="376500" cy="191700"/>
            </a:xfrm>
            <a:prstGeom prst="rect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3643517" y="4840231"/>
              <a:ext cx="376500" cy="191700"/>
            </a:xfrm>
            <a:prstGeom prst="rect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3643517" y="5031902"/>
              <a:ext cx="376500" cy="191700"/>
            </a:xfrm>
            <a:prstGeom prst="rect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3643517" y="5223572"/>
              <a:ext cx="376500" cy="191700"/>
            </a:xfrm>
            <a:prstGeom prst="rect">
              <a:avLst/>
            </a:prstGeom>
            <a:solidFill>
              <a:srgbClr val="F5B618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4020084" y="3881878"/>
              <a:ext cx="376500" cy="191700"/>
            </a:xfrm>
            <a:prstGeom prst="rect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4020084" y="4073549"/>
              <a:ext cx="376500" cy="191700"/>
            </a:xfrm>
            <a:prstGeom prst="rect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4020082" y="4265219"/>
              <a:ext cx="376500" cy="191700"/>
            </a:xfrm>
            <a:prstGeom prst="rect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4020082" y="4456890"/>
              <a:ext cx="376500" cy="191700"/>
            </a:xfrm>
            <a:prstGeom prst="rect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20082" y="4648560"/>
              <a:ext cx="376500" cy="191700"/>
            </a:xfrm>
            <a:prstGeom prst="rect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4020082" y="4840231"/>
              <a:ext cx="376500" cy="191700"/>
            </a:xfrm>
            <a:prstGeom prst="rect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020081" y="5031902"/>
              <a:ext cx="376500" cy="191700"/>
            </a:xfrm>
            <a:prstGeom prst="rect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020081" y="5223572"/>
              <a:ext cx="376500" cy="191700"/>
            </a:xfrm>
            <a:prstGeom prst="rect">
              <a:avLst/>
            </a:prstGeom>
            <a:solidFill>
              <a:srgbClr val="FDD671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8"/>
          <p:cNvSpPr/>
          <p:nvPr/>
        </p:nvSpPr>
        <p:spPr>
          <a:xfrm>
            <a:off x="6023358" y="1568585"/>
            <a:ext cx="3007500" cy="2474700"/>
          </a:xfrm>
          <a:prstGeom prst="roundRect">
            <a:avLst>
              <a:gd fmla="val 10814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6134735" y="1691472"/>
            <a:ext cx="281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SEQUENCES</a:t>
            </a:r>
            <a:endParaRPr i="0" sz="2000" u="none" cap="none" strike="noStrike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245" name="Google Shape;245;p18"/>
          <p:cNvGrpSpPr/>
          <p:nvPr/>
        </p:nvGrpSpPr>
        <p:grpSpPr>
          <a:xfrm>
            <a:off x="6245933" y="2522038"/>
            <a:ext cx="2595200" cy="1012200"/>
            <a:chOff x="6808700" y="1302600"/>
            <a:chExt cx="2595200" cy="1012200"/>
          </a:xfrm>
        </p:grpSpPr>
        <p:sp>
          <p:nvSpPr>
            <p:cNvPr id="246" name="Google Shape;246;p18"/>
            <p:cNvSpPr/>
            <p:nvPr/>
          </p:nvSpPr>
          <p:spPr>
            <a:xfrm>
              <a:off x="6808700" y="1302675"/>
              <a:ext cx="154800" cy="154800"/>
            </a:xfrm>
            <a:prstGeom prst="ellipse">
              <a:avLst/>
            </a:prstGeom>
            <a:solidFill>
              <a:srgbClr val="F5B61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7134950" y="130262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7475463" y="130262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7816000" y="130267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8167338" y="130260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8518700" y="130260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8870050" y="130260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9199750" y="130260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4" name="Google Shape;254;p18"/>
            <p:cNvCxnSpPr>
              <a:stCxn id="246" idx="6"/>
              <a:endCxn id="247" idx="2"/>
            </p:cNvCxnSpPr>
            <p:nvPr/>
          </p:nvCxnSpPr>
          <p:spPr>
            <a:xfrm>
              <a:off x="6963500" y="1380075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5" name="Google Shape;255;p18"/>
            <p:cNvCxnSpPr>
              <a:stCxn id="247" idx="6"/>
              <a:endCxn id="248" idx="2"/>
            </p:cNvCxnSpPr>
            <p:nvPr/>
          </p:nvCxnSpPr>
          <p:spPr>
            <a:xfrm>
              <a:off x="7289750" y="1380025"/>
              <a:ext cx="18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6" name="Google Shape;256;p18"/>
            <p:cNvCxnSpPr>
              <a:stCxn id="248" idx="6"/>
              <a:endCxn id="249" idx="2"/>
            </p:cNvCxnSpPr>
            <p:nvPr/>
          </p:nvCxnSpPr>
          <p:spPr>
            <a:xfrm>
              <a:off x="7630263" y="1380025"/>
              <a:ext cx="18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7" name="Google Shape;257;p18"/>
            <p:cNvCxnSpPr>
              <a:stCxn id="249" idx="6"/>
              <a:endCxn id="250" idx="2"/>
            </p:cNvCxnSpPr>
            <p:nvPr/>
          </p:nvCxnSpPr>
          <p:spPr>
            <a:xfrm>
              <a:off x="7970800" y="1380075"/>
              <a:ext cx="19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8" name="Google Shape;258;p18"/>
            <p:cNvCxnSpPr>
              <a:stCxn id="250" idx="6"/>
              <a:endCxn id="251" idx="2"/>
            </p:cNvCxnSpPr>
            <p:nvPr/>
          </p:nvCxnSpPr>
          <p:spPr>
            <a:xfrm>
              <a:off x="8322138" y="1380000"/>
              <a:ext cx="19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9" name="Google Shape;259;p18"/>
            <p:cNvCxnSpPr>
              <a:stCxn id="251" idx="6"/>
              <a:endCxn id="252" idx="2"/>
            </p:cNvCxnSpPr>
            <p:nvPr/>
          </p:nvCxnSpPr>
          <p:spPr>
            <a:xfrm>
              <a:off x="8673500" y="1380000"/>
              <a:ext cx="19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0" name="Google Shape;260;p18"/>
            <p:cNvCxnSpPr>
              <a:stCxn id="252" idx="6"/>
              <a:endCxn id="253" idx="2"/>
            </p:cNvCxnSpPr>
            <p:nvPr/>
          </p:nvCxnSpPr>
          <p:spPr>
            <a:xfrm>
              <a:off x="9024850" y="1380000"/>
              <a:ext cx="174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61" name="Google Shape;261;p18"/>
            <p:cNvSpPr/>
            <p:nvPr/>
          </p:nvSpPr>
          <p:spPr>
            <a:xfrm>
              <a:off x="6832525" y="173130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7158775" y="173125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7499288" y="173125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7839825" y="173130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8191163" y="173122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542525" y="173122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93875" y="173122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9223575" y="173122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9" name="Google Shape;269;p18"/>
            <p:cNvCxnSpPr>
              <a:stCxn id="261" idx="6"/>
              <a:endCxn id="262" idx="2"/>
            </p:cNvCxnSpPr>
            <p:nvPr/>
          </p:nvCxnSpPr>
          <p:spPr>
            <a:xfrm>
              <a:off x="6987325" y="1808700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0" name="Google Shape;270;p18"/>
            <p:cNvCxnSpPr>
              <a:stCxn id="262" idx="6"/>
              <a:endCxn id="263" idx="2"/>
            </p:cNvCxnSpPr>
            <p:nvPr/>
          </p:nvCxnSpPr>
          <p:spPr>
            <a:xfrm>
              <a:off x="7313575" y="1808650"/>
              <a:ext cx="18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1" name="Google Shape;271;p18"/>
            <p:cNvCxnSpPr>
              <a:stCxn id="263" idx="6"/>
              <a:endCxn id="264" idx="2"/>
            </p:cNvCxnSpPr>
            <p:nvPr/>
          </p:nvCxnSpPr>
          <p:spPr>
            <a:xfrm>
              <a:off x="7654088" y="1808650"/>
              <a:ext cx="18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2" name="Google Shape;272;p18"/>
            <p:cNvCxnSpPr>
              <a:stCxn id="264" idx="6"/>
              <a:endCxn id="265" idx="2"/>
            </p:cNvCxnSpPr>
            <p:nvPr/>
          </p:nvCxnSpPr>
          <p:spPr>
            <a:xfrm>
              <a:off x="7994625" y="1808700"/>
              <a:ext cx="19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3" name="Google Shape;273;p18"/>
            <p:cNvCxnSpPr>
              <a:stCxn id="265" idx="6"/>
              <a:endCxn id="266" idx="2"/>
            </p:cNvCxnSpPr>
            <p:nvPr/>
          </p:nvCxnSpPr>
          <p:spPr>
            <a:xfrm>
              <a:off x="8345963" y="1808625"/>
              <a:ext cx="19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4" name="Google Shape;274;p18"/>
            <p:cNvCxnSpPr>
              <a:stCxn id="266" idx="6"/>
              <a:endCxn id="267" idx="2"/>
            </p:cNvCxnSpPr>
            <p:nvPr/>
          </p:nvCxnSpPr>
          <p:spPr>
            <a:xfrm>
              <a:off x="8697325" y="1808625"/>
              <a:ext cx="19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5" name="Google Shape;275;p18"/>
            <p:cNvCxnSpPr>
              <a:stCxn id="267" idx="6"/>
              <a:endCxn id="268" idx="2"/>
            </p:cNvCxnSpPr>
            <p:nvPr/>
          </p:nvCxnSpPr>
          <p:spPr>
            <a:xfrm>
              <a:off x="9048675" y="1808625"/>
              <a:ext cx="174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6" name="Google Shape;276;p18"/>
            <p:cNvSpPr/>
            <p:nvPr/>
          </p:nvSpPr>
          <p:spPr>
            <a:xfrm>
              <a:off x="6858050" y="216000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184300" y="215995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524813" y="215995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865350" y="2160000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8216688" y="215992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68050" y="215992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8919400" y="2159925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9249100" y="2159925"/>
              <a:ext cx="154800" cy="154800"/>
            </a:xfrm>
            <a:prstGeom prst="ellipse">
              <a:avLst/>
            </a:prstGeom>
            <a:solidFill>
              <a:srgbClr val="60BAE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4" name="Google Shape;284;p18"/>
            <p:cNvCxnSpPr>
              <a:stCxn id="276" idx="6"/>
              <a:endCxn id="277" idx="2"/>
            </p:cNvCxnSpPr>
            <p:nvPr/>
          </p:nvCxnSpPr>
          <p:spPr>
            <a:xfrm>
              <a:off x="7012850" y="2237400"/>
              <a:ext cx="17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5" name="Google Shape;285;p18"/>
            <p:cNvCxnSpPr>
              <a:stCxn id="277" idx="6"/>
              <a:endCxn id="278" idx="2"/>
            </p:cNvCxnSpPr>
            <p:nvPr/>
          </p:nvCxnSpPr>
          <p:spPr>
            <a:xfrm>
              <a:off x="7339100" y="2237350"/>
              <a:ext cx="18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6" name="Google Shape;286;p18"/>
            <p:cNvCxnSpPr>
              <a:stCxn id="278" idx="6"/>
              <a:endCxn id="279" idx="2"/>
            </p:cNvCxnSpPr>
            <p:nvPr/>
          </p:nvCxnSpPr>
          <p:spPr>
            <a:xfrm>
              <a:off x="7679613" y="2237350"/>
              <a:ext cx="185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7" name="Google Shape;287;p18"/>
            <p:cNvCxnSpPr>
              <a:stCxn id="279" idx="6"/>
              <a:endCxn id="280" idx="2"/>
            </p:cNvCxnSpPr>
            <p:nvPr/>
          </p:nvCxnSpPr>
          <p:spPr>
            <a:xfrm>
              <a:off x="8020150" y="2237400"/>
              <a:ext cx="19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8" name="Google Shape;288;p18"/>
            <p:cNvCxnSpPr>
              <a:stCxn id="280" idx="6"/>
              <a:endCxn id="281" idx="2"/>
            </p:cNvCxnSpPr>
            <p:nvPr/>
          </p:nvCxnSpPr>
          <p:spPr>
            <a:xfrm>
              <a:off x="8371488" y="2237325"/>
              <a:ext cx="19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9" name="Google Shape;289;p18"/>
            <p:cNvCxnSpPr>
              <a:stCxn id="281" idx="6"/>
              <a:endCxn id="282" idx="2"/>
            </p:cNvCxnSpPr>
            <p:nvPr/>
          </p:nvCxnSpPr>
          <p:spPr>
            <a:xfrm>
              <a:off x="8722850" y="2237325"/>
              <a:ext cx="19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0" name="Google Shape;290;p18"/>
            <p:cNvCxnSpPr>
              <a:stCxn id="282" idx="6"/>
              <a:endCxn id="283" idx="2"/>
            </p:cNvCxnSpPr>
            <p:nvPr/>
          </p:nvCxnSpPr>
          <p:spPr>
            <a:xfrm>
              <a:off x="9074200" y="2237325"/>
              <a:ext cx="174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1" name="Google Shape;291;p18"/>
            <p:cNvCxnSpPr>
              <a:stCxn id="253" idx="4"/>
              <a:endCxn id="261" idx="0"/>
            </p:cNvCxnSpPr>
            <p:nvPr/>
          </p:nvCxnSpPr>
          <p:spPr>
            <a:xfrm rot="5400000">
              <a:off x="7956550" y="410700"/>
              <a:ext cx="273900" cy="2367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92" name="Google Shape;292;p18"/>
            <p:cNvCxnSpPr>
              <a:stCxn id="268" idx="4"/>
              <a:endCxn id="276" idx="0"/>
            </p:cNvCxnSpPr>
            <p:nvPr/>
          </p:nvCxnSpPr>
          <p:spPr>
            <a:xfrm rot="5400000">
              <a:off x="7981275" y="840225"/>
              <a:ext cx="273900" cy="2365500"/>
            </a:xfrm>
            <a:prstGeom prst="bentConnector3">
              <a:avLst>
                <a:gd fmla="val 5001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93" name="Google Shape;293;p18"/>
          <p:cNvSpPr/>
          <p:nvPr/>
        </p:nvSpPr>
        <p:spPr>
          <a:xfrm>
            <a:off x="4227275" y="5196100"/>
            <a:ext cx="4322700" cy="663900"/>
          </a:xfrm>
          <a:prstGeom prst="roundRect">
            <a:avLst>
              <a:gd fmla="val 28547" name="adj"/>
            </a:avLst>
          </a:prstGeom>
          <a:solidFill>
            <a:srgbClr val="F68016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4469875" y="5248841"/>
            <a:ext cx="38931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Which is most similar to the brain?</a:t>
            </a:r>
            <a:endParaRPr b="1"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3715087" y="5196034"/>
            <a:ext cx="673200" cy="663900"/>
          </a:xfrm>
          <a:prstGeom prst="roundRect">
            <a:avLst>
              <a:gd fmla="val 50000" name="adj"/>
            </a:avLst>
          </a:prstGeom>
          <a:solidFill>
            <a:srgbClr val="5FBCE0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3820988" y="5312301"/>
            <a:ext cx="461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?</a:t>
            </a:r>
            <a:endParaRPr b="1" sz="2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/>
          <p:nvPr/>
        </p:nvSpPr>
        <p:spPr>
          <a:xfrm>
            <a:off x="413275" y="3169525"/>
            <a:ext cx="11328900" cy="2795100"/>
          </a:xfrm>
          <a:prstGeom prst="roundRect">
            <a:avLst>
              <a:gd fmla="val 10814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02" name="Google Shape;3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653" y="3280100"/>
            <a:ext cx="9992149" cy="25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9"/>
          <p:cNvSpPr txBox="1"/>
          <p:nvPr/>
        </p:nvSpPr>
        <p:spPr>
          <a:xfrm>
            <a:off x="413300" y="2077950"/>
            <a:ext cx="590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sng" cap="none" strike="noStrike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</a:rPr>
              <a:t>https://towardsdatascience.com/from-flatland-to-hog-heaven-the-four-lands-of-ekg-adoption-945571c09b67</a:t>
            </a:r>
            <a:endParaRPr b="1" i="0" sz="1600" u="sng" cap="none" strike="noStrike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4" name="Google Shape;304;p19"/>
          <p:cNvSpPr txBox="1"/>
          <p:nvPr/>
        </p:nvSpPr>
        <p:spPr>
          <a:xfrm>
            <a:off x="299925" y="274000"/>
            <a:ext cx="116652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Our Journey: Hardware Optimized Graph 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(HOG Heaven)</a:t>
            </a:r>
            <a:endParaRPr sz="40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8099275" y="1181825"/>
            <a:ext cx="2821500" cy="2795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14350" rotWithShape="0" algn="bl" dist="47625">
              <a:srgbClr val="0E2D5B">
                <a:alpha val="2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06" name="Google Shape;3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2325" y="1421525"/>
            <a:ext cx="2315400" cy="231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0"/>
          <p:cNvPicPr preferRelativeResize="0"/>
          <p:nvPr/>
        </p:nvPicPr>
        <p:blipFill rotWithShape="1">
          <a:blip r:embed="rId3">
            <a:alphaModFix/>
          </a:blip>
          <a:srcRect b="2651" l="0" r="0" t="2660"/>
          <a:stretch/>
        </p:blipFill>
        <p:spPr>
          <a:xfrm>
            <a:off x="368575" y="1681200"/>
            <a:ext cx="5657700" cy="4165200"/>
          </a:xfrm>
          <a:prstGeom prst="roundRect">
            <a:avLst>
              <a:gd fmla="val 5739" name="adj"/>
            </a:avLst>
          </a:prstGeom>
          <a:noFill/>
          <a:ln>
            <a:noFill/>
          </a:ln>
        </p:spPr>
      </p:pic>
      <p:sp>
        <p:nvSpPr>
          <p:cNvPr id="312" name="Google Shape;312;p20"/>
          <p:cNvSpPr txBox="1"/>
          <p:nvPr/>
        </p:nvSpPr>
        <p:spPr>
          <a:xfrm>
            <a:off x="299925" y="274000"/>
            <a:ext cx="116652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Background on Graph Acceleration</a:t>
            </a:r>
            <a:endParaRPr sz="42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6232100" y="1681200"/>
            <a:ext cx="5542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BCE0"/>
              </a:buClr>
              <a:buSzPts val="1500"/>
              <a:buAutoNum type="arabicPeriod"/>
            </a:pP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Many companies have requirements for mission critical real-time graph algorithms.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Example:</a:t>
            </a: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is this credit-card transaction fraudulent?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Example: </a:t>
            </a: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Is this transaction part of a money laundering scheme?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BCE0"/>
              </a:buClr>
              <a:buSzPts val="1500"/>
              <a:buFont typeface="Nunito Sans"/>
              <a:buAutoNum type="arabicPeriod"/>
            </a:pP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Service Level Agreements (SLAs) need to allow algorithms to run in under 100 milliseconds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BCE0"/>
              </a:buClr>
              <a:buSzPts val="1500"/>
              <a:buFont typeface="Nunito Sans"/>
              <a:buAutoNum type="arabicPeriod"/>
            </a:pP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Most CPUs don’t offer enough parallelism to execute complex graph algorithms within this SLA window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/>
          <p:nvPr>
            <p:ph idx="4294967295" type="body"/>
          </p:nvPr>
        </p:nvSpPr>
        <p:spPr>
          <a:xfrm>
            <a:off x="408650" y="1391125"/>
            <a:ext cx="11111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GPU</a:t>
            </a:r>
            <a:r>
              <a:rPr lang="en-US" sz="2400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- Graphics Processing Unit - optimized for matrix manipulation - they typically come with thousands of cores that run in parallel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5FBC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UDF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User defined functions - C level functions compiled into the TigerGraph runtime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5FBC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HBM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High Bandwidth Memory - memory tightly coupled with GPUs for low latency access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5FBC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CUDA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NVIDIA C-language application interface to communicate with GPU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RAPIDS</a:t>
            </a:r>
            <a:r>
              <a:rPr lang="en-US" sz="2400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- an open source Python library for using GPUs </a:t>
            </a:r>
            <a:r>
              <a:rPr lang="en-US" sz="2400" u="sng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http://rapids.ai/</a:t>
            </a:r>
            <a:endParaRPr sz="2400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cuGraph</a:t>
            </a:r>
            <a:r>
              <a:rPr lang="en-US" sz="2400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-  An NVIDIA open source collection of GPU accelerated graph algorithms and graph utility functions that are designed to work with Python libraries such as NetworkX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NVIDIA RAPIDS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libraries for accelerating the flow of data between CPU and NVIDIA GPUs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Sparse matrix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a matrix where most of the values in the matrix are zero - most graph problems have an sparse adjacency matrix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t/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299925" y="274000"/>
            <a:ext cx="116652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Some Terms</a:t>
            </a:r>
            <a:endParaRPr sz="40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gerGraph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